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82" r:id="rId5"/>
    <p:sldId id="257" r:id="rId6"/>
    <p:sldId id="308" r:id="rId7"/>
    <p:sldId id="303" r:id="rId8"/>
    <p:sldId id="318" r:id="rId9"/>
    <p:sldId id="304" r:id="rId10"/>
    <p:sldId id="312" r:id="rId11"/>
    <p:sldId id="313" r:id="rId12"/>
    <p:sldId id="314" r:id="rId13"/>
    <p:sldId id="315" r:id="rId14"/>
    <p:sldId id="317" r:id="rId15"/>
    <p:sldId id="306"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Tomcsik" initials="GT" lastIdx="2" clrIdx="0">
    <p:extLst>
      <p:ext uri="{19B8F6BF-5375-455C-9EA6-DF929625EA0E}">
        <p15:presenceInfo xmlns:p15="http://schemas.microsoft.com/office/powerpoint/2012/main" userId="23f1bf621c0a12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2B7BA-FCF9-4418-820E-487213FE6925}" v="1" dt="2021-06-07T19:25:1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7337" autoAdjust="0"/>
  </p:normalViewPr>
  <p:slideViewPr>
    <p:cSldViewPr snapToGrid="0">
      <p:cViewPr varScale="1">
        <p:scale>
          <a:sx n="77" d="100"/>
          <a:sy n="77" d="100"/>
        </p:scale>
        <p:origin x="246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785E9-92EE-4F68-9FCB-DA7B37682DB8}" type="datetimeFigureOut">
              <a:rPr lang="en-US" smtClean="0"/>
              <a:t>6/7/2021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F024A-A8C2-49E1-A528-7CB8BFF96D26}" type="slidenum">
              <a:rPr lang="en-US" smtClean="0"/>
              <a:t>‹#›</a:t>
            </a:fld>
            <a:endParaRPr lang="en-US"/>
          </a:p>
        </p:txBody>
      </p:sp>
    </p:spTree>
    <p:extLst>
      <p:ext uri="{BB962C8B-B14F-4D97-AF65-F5344CB8AC3E}">
        <p14:creationId xmlns:p14="http://schemas.microsoft.com/office/powerpoint/2010/main" val="62141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housekeeping items (lines muted; will provide recording and handouts; Q&amp;A at end]- PURPOSE of this training.</a:t>
            </a:r>
          </a:p>
        </p:txBody>
      </p:sp>
      <p:sp>
        <p:nvSpPr>
          <p:cNvPr id="4" name="Slide Number Placeholder 3"/>
          <p:cNvSpPr>
            <a:spLocks noGrp="1"/>
          </p:cNvSpPr>
          <p:nvPr>
            <p:ph type="sldNum" sz="quarter" idx="5"/>
          </p:nvPr>
        </p:nvSpPr>
        <p:spPr/>
        <p:txBody>
          <a:bodyPr/>
          <a:lstStyle/>
          <a:p>
            <a:fld id="{23AF024A-A8C2-49E1-A528-7CB8BFF96D26}" type="slidenum">
              <a:rPr lang="en-US" smtClean="0"/>
              <a:t>1</a:t>
            </a:fld>
            <a:endParaRPr lang="en-US"/>
          </a:p>
        </p:txBody>
      </p:sp>
    </p:spTree>
    <p:extLst>
      <p:ext uri="{BB962C8B-B14F-4D97-AF65-F5344CB8AC3E}">
        <p14:creationId xmlns:p14="http://schemas.microsoft.com/office/powerpoint/2010/main" val="37599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23AF024A-A8C2-49E1-A528-7CB8BFF96D26}" type="slidenum">
              <a:rPr lang="en-US" smtClean="0"/>
              <a:t>10</a:t>
            </a:fld>
            <a:endParaRPr lang="en-US"/>
          </a:p>
        </p:txBody>
      </p:sp>
    </p:spTree>
    <p:extLst>
      <p:ext uri="{BB962C8B-B14F-4D97-AF65-F5344CB8AC3E}">
        <p14:creationId xmlns:p14="http://schemas.microsoft.com/office/powerpoint/2010/main" val="403049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23AF024A-A8C2-49E1-A528-7CB8BFF96D26}" type="slidenum">
              <a:rPr lang="en-US" smtClean="0"/>
              <a:t>11</a:t>
            </a:fld>
            <a:endParaRPr lang="en-US"/>
          </a:p>
        </p:txBody>
      </p:sp>
    </p:spTree>
    <p:extLst>
      <p:ext uri="{BB962C8B-B14F-4D97-AF65-F5344CB8AC3E}">
        <p14:creationId xmlns:p14="http://schemas.microsoft.com/office/powerpoint/2010/main" val="154872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23AF024A-A8C2-49E1-A528-7CB8BFF96D26}" type="slidenum">
              <a:rPr lang="en-US" smtClean="0"/>
              <a:t>12</a:t>
            </a:fld>
            <a:endParaRPr lang="en-US"/>
          </a:p>
        </p:txBody>
      </p:sp>
    </p:spTree>
    <p:extLst>
      <p:ext uri="{BB962C8B-B14F-4D97-AF65-F5344CB8AC3E}">
        <p14:creationId xmlns:p14="http://schemas.microsoft.com/office/powerpoint/2010/main" val="63810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[GINA] – ask if there are any questions- all team answer</a:t>
            </a:r>
          </a:p>
          <a:p>
            <a:r>
              <a:rPr lang="en-US" dirty="0"/>
              <a:t>Close the webinar</a:t>
            </a:r>
          </a:p>
        </p:txBody>
      </p:sp>
      <p:sp>
        <p:nvSpPr>
          <p:cNvPr id="4" name="Slide Number Placeholder 3"/>
          <p:cNvSpPr>
            <a:spLocks noGrp="1"/>
          </p:cNvSpPr>
          <p:nvPr>
            <p:ph type="sldNum" sz="quarter" idx="5"/>
          </p:nvPr>
        </p:nvSpPr>
        <p:spPr/>
        <p:txBody>
          <a:bodyPr/>
          <a:lstStyle/>
          <a:p>
            <a:fld id="{23AF024A-A8C2-49E1-A528-7CB8BFF96D26}" type="slidenum">
              <a:rPr lang="en-US" smtClean="0"/>
              <a:t>13</a:t>
            </a:fld>
            <a:endParaRPr lang="en-US"/>
          </a:p>
        </p:txBody>
      </p:sp>
    </p:spTree>
    <p:extLst>
      <p:ext uri="{BB962C8B-B14F-4D97-AF65-F5344CB8AC3E}">
        <p14:creationId xmlns:p14="http://schemas.microsoft.com/office/powerpoint/2010/main" val="212501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We do have available an NTA cue card that is separated by MDS section for ease of use as a checklist.  You will receive this with today’s materials. As we have identified that our clients are struggling with effectively capturing NTAs, the industry buzz is talking about that as well.  In the next few slides, we will be diving into some of these NTA line items to help provide more clarity from a nursing perspective.  </a:t>
            </a:r>
          </a:p>
        </p:txBody>
      </p:sp>
      <p:sp>
        <p:nvSpPr>
          <p:cNvPr id="4" name="Slide Number Placeholder 3"/>
          <p:cNvSpPr>
            <a:spLocks noGrp="1"/>
          </p:cNvSpPr>
          <p:nvPr>
            <p:ph type="sldNum" sz="quarter" idx="5"/>
          </p:nvPr>
        </p:nvSpPr>
        <p:spPr/>
        <p:txBody>
          <a:bodyPr/>
          <a:lstStyle/>
          <a:p>
            <a:fld id="{23AF024A-A8C2-49E1-A528-7CB8BFF96D26}" type="slidenum">
              <a:rPr lang="en-US" smtClean="0"/>
              <a:t>2</a:t>
            </a:fld>
            <a:endParaRPr lang="en-US"/>
          </a:p>
        </p:txBody>
      </p:sp>
    </p:spTree>
    <p:extLst>
      <p:ext uri="{BB962C8B-B14F-4D97-AF65-F5344CB8AC3E}">
        <p14:creationId xmlns:p14="http://schemas.microsoft.com/office/powerpoint/2010/main" val="394871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karen</a:t>
            </a:r>
            <a:r>
              <a:rPr lang="en-US" dirty="0"/>
              <a:t>]</a:t>
            </a:r>
          </a:p>
        </p:txBody>
      </p:sp>
      <p:sp>
        <p:nvSpPr>
          <p:cNvPr id="4" name="Slide Number Placeholder 3"/>
          <p:cNvSpPr>
            <a:spLocks noGrp="1"/>
          </p:cNvSpPr>
          <p:nvPr>
            <p:ph type="sldNum" sz="quarter" idx="5"/>
          </p:nvPr>
        </p:nvSpPr>
        <p:spPr/>
        <p:txBody>
          <a:bodyPr/>
          <a:lstStyle/>
          <a:p>
            <a:fld id="{23AF024A-A8C2-49E1-A528-7CB8BFF96D26}" type="slidenum">
              <a:rPr lang="en-US" smtClean="0"/>
              <a:t>3</a:t>
            </a:fld>
            <a:endParaRPr lang="en-US"/>
          </a:p>
        </p:txBody>
      </p:sp>
    </p:spTree>
    <p:extLst>
      <p:ext uri="{BB962C8B-B14F-4D97-AF65-F5344CB8AC3E}">
        <p14:creationId xmlns:p14="http://schemas.microsoft.com/office/powerpoint/2010/main" val="371944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23AF024A-A8C2-49E1-A528-7CB8BFF96D26}" type="slidenum">
              <a:rPr lang="en-US" smtClean="0"/>
              <a:t>4</a:t>
            </a:fld>
            <a:endParaRPr lang="en-US"/>
          </a:p>
        </p:txBody>
      </p:sp>
    </p:spTree>
    <p:extLst>
      <p:ext uri="{BB962C8B-B14F-4D97-AF65-F5344CB8AC3E}">
        <p14:creationId xmlns:p14="http://schemas.microsoft.com/office/powerpoint/2010/main" val="74559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360CA8-B492-4553-BC8A-5DC4F5B53A5A}"/>
              </a:ext>
            </a:extLst>
          </p:cNvPr>
          <p:cNvSpPr>
            <a:spLocks noGrp="1"/>
          </p:cNvSpPr>
          <p:nvPr>
            <p:ph type="body" idx="1"/>
          </p:nvPr>
        </p:nvSpPr>
        <p:spPr/>
        <p:txBody>
          <a:bodyPr/>
          <a:lstStyle/>
          <a:p>
            <a:r>
              <a:rPr lang="en-US" dirty="0" err="1"/>
              <a:t>jen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23AF024A-A8C2-49E1-A528-7CB8BFF96D26}" type="slidenum">
              <a:rPr lang="en-US" smtClean="0"/>
              <a:t>6</a:t>
            </a:fld>
            <a:endParaRPr lang="en-US"/>
          </a:p>
        </p:txBody>
      </p:sp>
    </p:spTree>
    <p:extLst>
      <p:ext uri="{BB962C8B-B14F-4D97-AF65-F5344CB8AC3E}">
        <p14:creationId xmlns:p14="http://schemas.microsoft.com/office/powerpoint/2010/main" val="155119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23AF024A-A8C2-49E1-A528-7CB8BFF96D26}" type="slidenum">
              <a:rPr lang="en-US" smtClean="0"/>
              <a:t>7</a:t>
            </a:fld>
            <a:endParaRPr lang="en-US"/>
          </a:p>
        </p:txBody>
      </p:sp>
    </p:spTree>
    <p:extLst>
      <p:ext uri="{BB962C8B-B14F-4D97-AF65-F5344CB8AC3E}">
        <p14:creationId xmlns:p14="http://schemas.microsoft.com/office/powerpoint/2010/main" val="211029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23AF024A-A8C2-49E1-A528-7CB8BFF96D26}" type="slidenum">
              <a:rPr lang="en-US" smtClean="0"/>
              <a:t>8</a:t>
            </a:fld>
            <a:endParaRPr lang="en-US"/>
          </a:p>
        </p:txBody>
      </p:sp>
    </p:spTree>
    <p:extLst>
      <p:ext uri="{BB962C8B-B14F-4D97-AF65-F5344CB8AC3E}">
        <p14:creationId xmlns:p14="http://schemas.microsoft.com/office/powerpoint/2010/main" val="59169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23AF024A-A8C2-49E1-A528-7CB8BFF96D26}" type="slidenum">
              <a:rPr lang="en-US" smtClean="0"/>
              <a:t>9</a:t>
            </a:fld>
            <a:endParaRPr lang="en-US"/>
          </a:p>
        </p:txBody>
      </p:sp>
    </p:spTree>
    <p:extLst>
      <p:ext uri="{BB962C8B-B14F-4D97-AF65-F5344CB8AC3E}">
        <p14:creationId xmlns:p14="http://schemas.microsoft.com/office/powerpoint/2010/main" val="261613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321042-A58C-4CB9-9920-9E274C4DE432}"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40989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21042-A58C-4CB9-9920-9E274C4DE432}"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81318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21042-A58C-4CB9-9920-9E274C4DE432}"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344542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21042-A58C-4CB9-9920-9E274C4DE432}"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24849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21042-A58C-4CB9-9920-9E274C4DE432}"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409817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321042-A58C-4CB9-9920-9E274C4DE432}"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204677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21042-A58C-4CB9-9920-9E274C4DE432}"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89581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321042-A58C-4CB9-9920-9E274C4DE432}"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123803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21042-A58C-4CB9-9920-9E274C4DE432}"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202399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21042-A58C-4CB9-9920-9E274C4DE432}"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122355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21042-A58C-4CB9-9920-9E274C4DE432}"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3B67-FE9F-4981-8AC3-1D5435DAE602}" type="slidenum">
              <a:rPr lang="en-US" smtClean="0"/>
              <a:t>‹#›</a:t>
            </a:fld>
            <a:endParaRPr lang="en-US"/>
          </a:p>
        </p:txBody>
      </p:sp>
    </p:spTree>
    <p:extLst>
      <p:ext uri="{BB962C8B-B14F-4D97-AF65-F5344CB8AC3E}">
        <p14:creationId xmlns:p14="http://schemas.microsoft.com/office/powerpoint/2010/main" val="374202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1042-A58C-4CB9-9920-9E274C4DE432}" type="datetimeFigureOut">
              <a:rPr lang="en-US" smtClean="0"/>
              <a:t>6/7/2021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3B67-FE9F-4981-8AC3-1D5435DAE602}" type="slidenum">
              <a:rPr lang="en-US" smtClean="0"/>
              <a:t>‹#›</a:t>
            </a:fld>
            <a:endParaRPr lang="en-US"/>
          </a:p>
        </p:txBody>
      </p:sp>
    </p:spTree>
    <p:extLst>
      <p:ext uri="{BB962C8B-B14F-4D97-AF65-F5344CB8AC3E}">
        <p14:creationId xmlns:p14="http://schemas.microsoft.com/office/powerpoint/2010/main" val="394034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freepngimg.com/png/85354-text-question-blog-questions-logo-any"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02759-2616-4383-9E97-B01CA5D65BFE}"/>
              </a:ext>
            </a:extLst>
          </p:cNvPr>
          <p:cNvPicPr>
            <a:picLocks noChangeAspect="1"/>
          </p:cNvPicPr>
          <p:nvPr/>
        </p:nvPicPr>
        <p:blipFill rotWithShape="1">
          <a:blip r:embed="rId3"/>
          <a:srcRect l="10568" r="431" b="-1"/>
          <a:stretch/>
        </p:blipFill>
        <p:spPr>
          <a:xfrm>
            <a:off x="-1" y="10"/>
            <a:ext cx="9144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3" name="TextBox 2">
            <a:extLst>
              <a:ext uri="{FF2B5EF4-FFF2-40B4-BE49-F238E27FC236}">
                <a16:creationId xmlns:a16="http://schemas.microsoft.com/office/drawing/2014/main" id="{67E402CD-A9FA-4D89-8BFF-E1D66AB2C4A3}"/>
              </a:ext>
            </a:extLst>
          </p:cNvPr>
          <p:cNvSpPr txBox="1"/>
          <p:nvPr/>
        </p:nvSpPr>
        <p:spPr>
          <a:xfrm>
            <a:off x="568370" y="3149961"/>
            <a:ext cx="3153103" cy="1007066"/>
          </a:xfrm>
          <a:prstGeom prst="rect">
            <a:avLst/>
          </a:prstGeom>
        </p:spPr>
        <p:txBody>
          <a:bodyPr vert="horz" lIns="91440" tIns="45720" rIns="91440" bIns="45720" rtlCol="0" anchor="ctr">
            <a:normAutofit fontScale="85000" lnSpcReduction="10000"/>
          </a:bodyPr>
          <a:lstStyle/>
          <a:p>
            <a:pPr algn="ctr" defTabSz="914400">
              <a:lnSpc>
                <a:spcPct val="90000"/>
              </a:lnSpc>
              <a:spcBef>
                <a:spcPct val="0"/>
              </a:spcBef>
              <a:spcAft>
                <a:spcPts val="600"/>
              </a:spcAft>
            </a:pPr>
            <a:r>
              <a:rPr lang="en-US" sz="2900" dirty="0">
                <a:latin typeface="Verdana" panose="020B0604030504040204" pitchFamily="34" charset="0"/>
                <a:ea typeface="Verdana" panose="020B0604030504040204" pitchFamily="34" charset="0"/>
                <a:cs typeface="Aharoni" panose="02010803020104030203" pitchFamily="2" charset="-79"/>
              </a:rPr>
              <a:t>Section K:  Swallowing and Nutritional Status</a:t>
            </a:r>
            <a:endParaRPr lang="en-US" sz="2900" kern="1200" dirty="0">
              <a:solidFill>
                <a:schemeClr val="tx1"/>
              </a:solidFill>
              <a:latin typeface="Verdana" panose="020B0604030504040204" pitchFamily="34" charset="0"/>
              <a:ea typeface="Verdana" panose="020B0604030504040204" pitchFamily="34" charset="0"/>
              <a:cs typeface="Aharoni" panose="02010803020104030203" pitchFamily="2" charset="-79"/>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1D4B56-33E7-41F5-9A73-3E9BE37FC0E7}"/>
              </a:ext>
            </a:extLst>
          </p:cNvPr>
          <p:cNvSpPr txBox="1"/>
          <p:nvPr/>
        </p:nvSpPr>
        <p:spPr>
          <a:xfrm>
            <a:off x="368644" y="4705919"/>
            <a:ext cx="3775587" cy="1827812"/>
          </a:xfrm>
          <a:prstGeom prst="rect">
            <a:avLst/>
          </a:prstGeom>
        </p:spPr>
        <p:txBody>
          <a:bodyPr vert="horz" lIns="91440" tIns="45720" rIns="91440" bIns="45720" rtlCol="0" anchor="ctr">
            <a:normAutofit fontScale="92500" lnSpcReduction="10000"/>
          </a:bodyPr>
          <a:lstStyle/>
          <a:p>
            <a:pPr defTabSz="914400">
              <a:lnSpc>
                <a:spcPct val="90000"/>
              </a:lnSpc>
              <a:spcAft>
                <a:spcPts val="600"/>
              </a:spcAft>
            </a:pPr>
            <a:r>
              <a:rPr lang="en-US" sz="1500" dirty="0"/>
              <a:t>Presented by:</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Jennifer Callahan, MSP, CCC-SLP; RAC-CT</a:t>
            </a:r>
          </a:p>
          <a:p>
            <a:pPr defTabSz="914400">
              <a:lnSpc>
                <a:spcPct val="90000"/>
              </a:lnSpc>
              <a:spcAft>
                <a:spcPts val="600"/>
              </a:spcAft>
            </a:pPr>
            <a:r>
              <a:rPr lang="en-US" sz="1500" dirty="0"/>
              <a:t>Clinical Outcomes Specialist</a:t>
            </a:r>
          </a:p>
          <a:p>
            <a:pPr defTabSz="914400">
              <a:lnSpc>
                <a:spcPct val="90000"/>
              </a:lnSpc>
              <a:spcAft>
                <a:spcPts val="600"/>
              </a:spcAft>
            </a:pPr>
            <a:endParaRPr lang="en-US" sz="1500" dirty="0"/>
          </a:p>
          <a:p>
            <a:pPr defTabSz="914400">
              <a:lnSpc>
                <a:spcPct val="90000"/>
              </a:lnSpc>
              <a:spcAft>
                <a:spcPts val="600"/>
              </a:spcAft>
            </a:pPr>
            <a:r>
              <a:rPr lang="en-US" sz="1500" dirty="0"/>
              <a:t>Karen Welsh, MA, CCC-SLP; RAC-CT</a:t>
            </a:r>
          </a:p>
          <a:p>
            <a:pPr defTabSz="914400">
              <a:lnSpc>
                <a:spcPct val="90000"/>
              </a:lnSpc>
              <a:spcAft>
                <a:spcPts val="600"/>
              </a:spcAft>
            </a:pPr>
            <a:r>
              <a:rPr lang="en-US" sz="1500" dirty="0"/>
              <a:t>Director of Clinical Outcomes</a:t>
            </a:r>
          </a:p>
          <a:p>
            <a:pPr defTabSz="914400">
              <a:lnSpc>
                <a:spcPct val="90000"/>
              </a:lnSpc>
              <a:spcAft>
                <a:spcPts val="600"/>
              </a:spcAft>
            </a:pPr>
            <a:endParaRPr lang="en-US" sz="1500" dirty="0"/>
          </a:p>
          <a:p>
            <a:pPr defTabSz="914400">
              <a:lnSpc>
                <a:spcPct val="90000"/>
              </a:lnSpc>
              <a:spcAft>
                <a:spcPts val="600"/>
              </a:spcAft>
            </a:pPr>
            <a:endParaRPr lang="en-US" sz="1200" dirty="0"/>
          </a:p>
        </p:txBody>
      </p:sp>
      <p:pic>
        <p:nvPicPr>
          <p:cNvPr id="6" name="Picture 5">
            <a:extLst>
              <a:ext uri="{FF2B5EF4-FFF2-40B4-BE49-F238E27FC236}">
                <a16:creationId xmlns:a16="http://schemas.microsoft.com/office/drawing/2014/main" id="{F5971ADB-0B33-4451-A3B6-7DA6D2338A2D}"/>
              </a:ext>
            </a:extLst>
          </p:cNvPr>
          <p:cNvPicPr>
            <a:picLocks noChangeAspect="1"/>
          </p:cNvPicPr>
          <p:nvPr/>
        </p:nvPicPr>
        <p:blipFill>
          <a:blip r:embed="rId4">
            <a:alphaModFix amt="63000"/>
            <a:extLst>
              <a:ext uri="{28A0092B-C50C-407E-A947-70E740481C1C}">
                <a14:useLocalDpi xmlns:a14="http://schemas.microsoft.com/office/drawing/2010/main" val="0"/>
              </a:ext>
            </a:extLst>
          </a:blip>
          <a:stretch>
            <a:fillRect/>
          </a:stretch>
        </p:blipFill>
        <p:spPr>
          <a:xfrm>
            <a:off x="6004560" y="6517989"/>
            <a:ext cx="3139440" cy="340011"/>
          </a:xfrm>
          <a:prstGeom prst="rect">
            <a:avLst/>
          </a:prstGeom>
        </p:spPr>
      </p:pic>
    </p:spTree>
    <p:extLst>
      <p:ext uri="{BB962C8B-B14F-4D97-AF65-F5344CB8AC3E}">
        <p14:creationId xmlns:p14="http://schemas.microsoft.com/office/powerpoint/2010/main" val="84088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59904"/>
            <a:ext cx="2938080"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Examples</a:t>
            </a:r>
          </a:p>
        </p:txBody>
      </p:sp>
      <p:sp>
        <p:nvSpPr>
          <p:cNvPr id="3" name="TextBox 2">
            <a:extLst>
              <a:ext uri="{FF2B5EF4-FFF2-40B4-BE49-F238E27FC236}">
                <a16:creationId xmlns:a16="http://schemas.microsoft.com/office/drawing/2014/main" id="{B0D2E121-6BCD-4D43-8EBA-EFFDF2A016B8}"/>
              </a:ext>
            </a:extLst>
          </p:cNvPr>
          <p:cNvSpPr txBox="1"/>
          <p:nvPr/>
        </p:nvSpPr>
        <p:spPr>
          <a:xfrm>
            <a:off x="719190" y="1396782"/>
            <a:ext cx="7705618" cy="4555093"/>
          </a:xfrm>
          <a:prstGeom prst="rect">
            <a:avLst/>
          </a:prstGeom>
          <a:noFill/>
        </p:spPr>
        <p:txBody>
          <a:bodyPr wrap="square" rtlCol="0">
            <a:spAutoFit/>
          </a:bodyPr>
          <a:lstStyle/>
          <a:p>
            <a:pPr lvl="0">
              <a:spcAft>
                <a:spcPts val="600"/>
              </a:spcAft>
            </a:pPr>
            <a:r>
              <a:rPr lang="en-US" dirty="0"/>
              <a:t>Example:</a:t>
            </a:r>
          </a:p>
          <a:p>
            <a:pPr marL="342900" lvl="0" indent="-342900">
              <a:spcAft>
                <a:spcPts val="600"/>
              </a:spcAft>
              <a:buFont typeface="+mj-lt"/>
              <a:buAutoNum type="arabicPeriod" startAt="2"/>
            </a:pPr>
            <a:r>
              <a:rPr lang="en-US" dirty="0"/>
              <a:t>You are helping a resident eat their lunch.  At the end of the meal, you notice the resident still has some food in their mouth.  You take them to their room to clean their mouth.  </a:t>
            </a:r>
          </a:p>
          <a:p>
            <a:pPr marL="800100" lvl="1" indent="-342900">
              <a:spcAft>
                <a:spcPts val="600"/>
              </a:spcAft>
              <a:buFont typeface="Arial" panose="020B0604020202020204" pitchFamily="34" charset="0"/>
              <a:buChar char="•"/>
            </a:pPr>
            <a:r>
              <a:rPr lang="en-US" dirty="0"/>
              <a:t>Based on the information you have learned today, is it important to make sure we document and report this?</a:t>
            </a:r>
          </a:p>
          <a:p>
            <a:pPr lvl="2">
              <a:spcAft>
                <a:spcPts val="600"/>
              </a:spcAft>
            </a:pPr>
            <a:r>
              <a:rPr lang="en-US" dirty="0"/>
              <a:t>A:  Yes- one of the 4 questions Section K specifically asks is whether the resident has food left in their mouth at the end of the meal.  You are taking very good care of the resident by helping them to clean their mouth after the meal and clear any leftovers, but it is important to document this and report so it can be added the their MDS assessment and appropriate referral to speech therapy can be made as needed.</a:t>
            </a:r>
          </a:p>
          <a:p>
            <a:pPr lvl="2">
              <a:spcAft>
                <a:spcPts val="600"/>
              </a:spcAft>
            </a:pPr>
            <a:r>
              <a:rPr lang="en-US" dirty="0"/>
              <a:t>Food that remains in a residents’ mouth after meals increases their risk for aspiration.</a:t>
            </a:r>
          </a:p>
        </p:txBody>
      </p:sp>
    </p:spTree>
    <p:extLst>
      <p:ext uri="{BB962C8B-B14F-4D97-AF65-F5344CB8AC3E}">
        <p14:creationId xmlns:p14="http://schemas.microsoft.com/office/powerpoint/2010/main" val="20466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315642"/>
            <a:ext cx="2938080"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Examples</a:t>
            </a:r>
          </a:p>
        </p:txBody>
      </p:sp>
      <p:sp>
        <p:nvSpPr>
          <p:cNvPr id="3" name="TextBox 2">
            <a:extLst>
              <a:ext uri="{FF2B5EF4-FFF2-40B4-BE49-F238E27FC236}">
                <a16:creationId xmlns:a16="http://schemas.microsoft.com/office/drawing/2014/main" id="{B0D2E121-6BCD-4D43-8EBA-EFFDF2A016B8}"/>
              </a:ext>
            </a:extLst>
          </p:cNvPr>
          <p:cNvSpPr txBox="1"/>
          <p:nvPr/>
        </p:nvSpPr>
        <p:spPr>
          <a:xfrm>
            <a:off x="719190" y="1079541"/>
            <a:ext cx="7705618" cy="3924151"/>
          </a:xfrm>
          <a:prstGeom prst="rect">
            <a:avLst/>
          </a:prstGeom>
          <a:noFill/>
        </p:spPr>
        <p:txBody>
          <a:bodyPr wrap="square" rtlCol="0">
            <a:spAutoFit/>
          </a:bodyPr>
          <a:lstStyle/>
          <a:p>
            <a:pPr lvl="0">
              <a:spcAft>
                <a:spcPts val="600"/>
              </a:spcAft>
            </a:pPr>
            <a:r>
              <a:rPr lang="en-US" dirty="0"/>
              <a:t>Example:</a:t>
            </a:r>
          </a:p>
          <a:p>
            <a:pPr marL="342900" lvl="0" indent="-342900">
              <a:spcAft>
                <a:spcPts val="600"/>
              </a:spcAft>
              <a:buFont typeface="+mj-lt"/>
              <a:buAutoNum type="arabicPeriod" startAt="3"/>
            </a:pPr>
            <a:r>
              <a:rPr lang="en-US" dirty="0"/>
              <a:t>You are collecting trays at the end of a meal.  Mr. S is a new resident, and you know he has a tube feeding, but he also gets a tray at mealtimes.  You note that Mr. S has only eaten a small amount of the food on his tray.  You continue and pick up the rest of the trays.  </a:t>
            </a:r>
          </a:p>
          <a:p>
            <a:pPr marL="800100" lvl="1" indent="-342900">
              <a:spcAft>
                <a:spcPts val="600"/>
              </a:spcAft>
              <a:buFont typeface="Arial" panose="020B0604020202020204" pitchFamily="34" charset="0"/>
              <a:buChar char="•"/>
            </a:pPr>
            <a:r>
              <a:rPr lang="en-US" dirty="0"/>
              <a:t>Based on the information you have learned today, is it important to make sure we document and report this?</a:t>
            </a:r>
          </a:p>
          <a:p>
            <a:pPr lvl="2">
              <a:spcAft>
                <a:spcPts val="600"/>
              </a:spcAft>
            </a:pPr>
            <a:r>
              <a:rPr lang="en-US" dirty="0"/>
              <a:t>A:  Yes- one of the questions in Section K is related to the percent of nutrition received by tube feeding as compared to food taken in by mouth.  This information is important in making sure the resident is taking in enough food and drink to get well and stay well.  The amount of food by mouth vs tube feeding can also affect the resident’s assessment and the cost of their total care. </a:t>
            </a:r>
          </a:p>
        </p:txBody>
      </p:sp>
    </p:spTree>
    <p:extLst>
      <p:ext uri="{BB962C8B-B14F-4D97-AF65-F5344CB8AC3E}">
        <p14:creationId xmlns:p14="http://schemas.microsoft.com/office/powerpoint/2010/main" val="230591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812247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Section K:  Who should be reporting this information?</a:t>
            </a:r>
          </a:p>
        </p:txBody>
      </p:sp>
      <p:sp>
        <p:nvSpPr>
          <p:cNvPr id="3" name="TextBox 2">
            <a:extLst>
              <a:ext uri="{FF2B5EF4-FFF2-40B4-BE49-F238E27FC236}">
                <a16:creationId xmlns:a16="http://schemas.microsoft.com/office/drawing/2014/main" id="{B0D2E121-6BCD-4D43-8EBA-EFFDF2A016B8}"/>
              </a:ext>
            </a:extLst>
          </p:cNvPr>
          <p:cNvSpPr txBox="1"/>
          <p:nvPr/>
        </p:nvSpPr>
        <p:spPr>
          <a:xfrm>
            <a:off x="708917" y="1448656"/>
            <a:ext cx="7705618" cy="2862322"/>
          </a:xfrm>
          <a:prstGeom prst="rect">
            <a:avLst/>
          </a:prstGeom>
          <a:noFill/>
        </p:spPr>
        <p:txBody>
          <a:bodyPr wrap="square" rtlCol="0">
            <a:spAutoFit/>
          </a:bodyPr>
          <a:lstStyle/>
          <a:p>
            <a:pPr lvl="0"/>
            <a:r>
              <a:rPr lang="en-US" dirty="0"/>
              <a:t>Whether it is frontline care staff, housekeeping, maintenance, activities, therapy, social work or the administrator, anyone who observes the patient eating or drinking anything or taking medication (Coughing/choking on food or drink, food spilling from mouth, etc.) should be reporting to nursing.  This ensures not only that the issue gets treated, but also that it is documented and included on their assessment.  </a:t>
            </a:r>
          </a:p>
          <a:p>
            <a:pPr lvl="0"/>
            <a:endParaRPr lang="en-US" dirty="0"/>
          </a:p>
          <a:p>
            <a:pPr lvl="0"/>
            <a:r>
              <a:rPr lang="en-US" dirty="0"/>
              <a:t>Everyone is a part of the team and needs to document and communicate what they see when interacting with our residents.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2514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02E780-A701-4543-B07F-E30B56B1A2B4}"/>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pic>
        <p:nvPicPr>
          <p:cNvPr id="6" name="Picture 5" descr="A picture containing logo&#10;&#10;Description automatically generated">
            <a:extLst>
              <a:ext uri="{FF2B5EF4-FFF2-40B4-BE49-F238E27FC236}">
                <a16:creationId xmlns:a16="http://schemas.microsoft.com/office/drawing/2014/main" id="{DD04681A-B4A6-430C-BFE1-82FA534F0C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49955" y="864065"/>
            <a:ext cx="5789639" cy="4169330"/>
          </a:xfrm>
          <a:prstGeom prst="rect">
            <a:avLst/>
          </a:prstGeom>
        </p:spPr>
      </p:pic>
    </p:spTree>
    <p:extLst>
      <p:ext uri="{BB962C8B-B14F-4D97-AF65-F5344CB8AC3E}">
        <p14:creationId xmlns:p14="http://schemas.microsoft.com/office/powerpoint/2010/main" val="416337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3604769"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Agenda</a:t>
            </a:r>
          </a:p>
        </p:txBody>
      </p:sp>
      <p:sp>
        <p:nvSpPr>
          <p:cNvPr id="3" name="TextBox 2">
            <a:extLst>
              <a:ext uri="{FF2B5EF4-FFF2-40B4-BE49-F238E27FC236}">
                <a16:creationId xmlns:a16="http://schemas.microsoft.com/office/drawing/2014/main" id="{B0D2E121-6BCD-4D43-8EBA-EFFDF2A016B8}"/>
              </a:ext>
            </a:extLst>
          </p:cNvPr>
          <p:cNvSpPr txBox="1"/>
          <p:nvPr/>
        </p:nvSpPr>
        <p:spPr>
          <a:xfrm>
            <a:off x="1119881" y="1715784"/>
            <a:ext cx="6780945" cy="2862322"/>
          </a:xfrm>
          <a:prstGeom prst="rect">
            <a:avLst/>
          </a:prstGeom>
          <a:noFill/>
        </p:spPr>
        <p:txBody>
          <a:bodyPr wrap="square" rtlCol="0">
            <a:spAutoFit/>
          </a:bodyPr>
          <a:lstStyle/>
          <a:p>
            <a:r>
              <a:rPr lang="en-US" dirty="0"/>
              <a:t>MDS Section 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Importance </a:t>
            </a:r>
          </a:p>
          <a:p>
            <a:pPr marL="285750" indent="-285750">
              <a:buFont typeface="Arial" panose="020B0604020202020204" pitchFamily="34" charset="0"/>
              <a:buChar char="•"/>
            </a:pPr>
            <a:r>
              <a:rPr lang="en-US" dirty="0"/>
              <a:t>Understanding the parts</a:t>
            </a:r>
          </a:p>
          <a:p>
            <a:pPr marL="285750" indent="-285750">
              <a:buFont typeface="Arial" panose="020B0604020202020204" pitchFamily="34" charset="0"/>
              <a:buChar char="•"/>
            </a:pPr>
            <a:r>
              <a:rPr lang="en-US" dirty="0"/>
              <a:t>How to report items accurately</a:t>
            </a:r>
          </a:p>
          <a:p>
            <a:pPr marL="742950" lvl="1" indent="-285750">
              <a:buFont typeface="Arial" panose="020B0604020202020204" pitchFamily="34" charset="0"/>
              <a:buChar char="•"/>
            </a:pPr>
            <a:r>
              <a:rPr lang="en-US" dirty="0"/>
              <a:t>Examples of scoring</a:t>
            </a:r>
          </a:p>
          <a:p>
            <a:pPr marL="285750" indent="-285750">
              <a:buFont typeface="Arial" panose="020B0604020202020204" pitchFamily="34" charset="0"/>
              <a:buChar char="•"/>
            </a:pPr>
            <a:r>
              <a:rPr lang="en-US" dirty="0"/>
              <a:t>Who should be reporting on this section</a:t>
            </a:r>
          </a:p>
          <a:p>
            <a:pPr marL="285750" indent="-285750">
              <a:buFont typeface="Arial" panose="020B0604020202020204" pitchFamily="34" charset="0"/>
              <a:buChar char="•"/>
            </a:pPr>
            <a:r>
              <a:rPr lang="en-US" dirty="0"/>
              <a:t>Q and 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38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3802146"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Importance 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626724" y="1328022"/>
            <a:ext cx="7705618" cy="4247317"/>
          </a:xfrm>
          <a:prstGeom prst="rect">
            <a:avLst/>
          </a:prstGeom>
          <a:noFill/>
        </p:spPr>
        <p:txBody>
          <a:bodyPr wrap="square" rtlCol="0">
            <a:spAutoFit/>
          </a:bodyPr>
          <a:lstStyle/>
          <a:p>
            <a:pPr lvl="0"/>
            <a:r>
              <a:rPr lang="en-US" dirty="0"/>
              <a:t>Section K is one of many MDS items nursing facilities are required to fill out in order to determine the proper care for each of their residents.  Along with determining and planning for care, the MDS also establishes costs of caring for residents based on information within the assessment.</a:t>
            </a:r>
          </a:p>
          <a:p>
            <a:pPr lvl="0"/>
            <a:endParaRPr lang="en-US" b="1" dirty="0"/>
          </a:p>
          <a:p>
            <a:pPr lvl="0"/>
            <a:r>
              <a:rPr lang="en-US" dirty="0"/>
              <a:t>Each section has a part to play in making sure the “picture” painted of the resident by the MDS assessment is accurate. </a:t>
            </a:r>
          </a:p>
          <a:p>
            <a:pPr lvl="0"/>
            <a:endParaRPr lang="en-US" b="1" dirty="0"/>
          </a:p>
          <a:p>
            <a:pPr marL="342900" indent="-342900">
              <a:buFont typeface="Arial" panose="020B0604020202020204" pitchFamily="34" charset="0"/>
              <a:buChar char="•"/>
            </a:pPr>
            <a:r>
              <a:rPr lang="en-US" dirty="0"/>
              <a:t>The presence of swallowing problems or a diet other than a regular consistency diet, can affect the resident’s care and reimbursement for that care. </a:t>
            </a:r>
          </a:p>
          <a:p>
            <a:pPr marL="342900" indent="-342900">
              <a:buFont typeface="Arial" panose="020B0604020202020204" pitchFamily="34" charset="0"/>
              <a:buChar char="•"/>
            </a:pPr>
            <a:r>
              <a:rPr lang="en-US" dirty="0"/>
              <a:t>Accurate weight and height helps to determine if the patient is considered to be morbidly obese and may require additional clinical support</a:t>
            </a:r>
          </a:p>
          <a:p>
            <a:pPr lvl="0"/>
            <a:endParaRPr lang="en-US" b="1" dirty="0"/>
          </a:p>
          <a:p>
            <a:pPr lvl="0"/>
            <a:endParaRPr lang="en-US" dirty="0"/>
          </a:p>
        </p:txBody>
      </p:sp>
    </p:spTree>
    <p:extLst>
      <p:ext uri="{BB962C8B-B14F-4D97-AF65-F5344CB8AC3E}">
        <p14:creationId xmlns:p14="http://schemas.microsoft.com/office/powerpoint/2010/main" val="17254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5144384"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Understanding Parts 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536895" y="1448656"/>
            <a:ext cx="7877640" cy="3046988"/>
          </a:xfrm>
          <a:prstGeom prst="rect">
            <a:avLst/>
          </a:prstGeom>
          <a:noFill/>
        </p:spPr>
        <p:txBody>
          <a:bodyPr wrap="square" rtlCol="0">
            <a:spAutoFit/>
          </a:bodyPr>
          <a:lstStyle/>
          <a:p>
            <a:pPr>
              <a:spcAft>
                <a:spcPts val="600"/>
              </a:spcAft>
            </a:pPr>
            <a:r>
              <a:rPr lang="en-US" dirty="0"/>
              <a:t>Section K:</a:t>
            </a:r>
          </a:p>
          <a:p>
            <a:pPr marL="285750" indent="-285750">
              <a:spcAft>
                <a:spcPts val="600"/>
              </a:spcAft>
              <a:buFont typeface="Arial" panose="020B0604020202020204" pitchFamily="34" charset="0"/>
              <a:buChar char="•"/>
            </a:pPr>
            <a:r>
              <a:rPr lang="en-US" dirty="0"/>
              <a:t>Is all about making sure the resident is getting enough to eat and drink in order to get well and stay well</a:t>
            </a:r>
          </a:p>
          <a:p>
            <a:pPr marL="285750" indent="-285750">
              <a:spcAft>
                <a:spcPts val="600"/>
              </a:spcAft>
              <a:buFont typeface="Arial" panose="020B0604020202020204" pitchFamily="34" charset="0"/>
              <a:buChar char="•"/>
            </a:pPr>
            <a:r>
              <a:rPr lang="en-US" dirty="0"/>
              <a:t>Includes height and weight</a:t>
            </a:r>
          </a:p>
          <a:p>
            <a:pPr marL="285750" indent="-285750">
              <a:spcAft>
                <a:spcPts val="600"/>
              </a:spcAft>
              <a:buFont typeface="Arial" panose="020B0604020202020204" pitchFamily="34" charset="0"/>
              <a:buChar char="•"/>
            </a:pPr>
            <a:r>
              <a:rPr lang="en-US" dirty="0"/>
              <a:t>Reports how a resident takes in food and liquids</a:t>
            </a:r>
          </a:p>
          <a:p>
            <a:pPr marL="285750" indent="-285750">
              <a:spcAft>
                <a:spcPts val="600"/>
              </a:spcAft>
              <a:buFont typeface="Arial" panose="020B0604020202020204" pitchFamily="34" charset="0"/>
              <a:buChar char="•"/>
            </a:pPr>
            <a:r>
              <a:rPr lang="en-US" dirty="0"/>
              <a:t>Indicates difficulties the resident is having with eating and drinking or taking medication</a:t>
            </a:r>
          </a:p>
          <a:p>
            <a:pPr marL="285750" indent="-285750">
              <a:spcAft>
                <a:spcPts val="600"/>
              </a:spcAft>
              <a:buFont typeface="Arial" panose="020B0604020202020204" pitchFamily="34" charset="0"/>
              <a:buChar char="•"/>
            </a:pPr>
            <a:r>
              <a:rPr lang="en-US" dirty="0"/>
              <a:t>Includes changes to type and consistency of diet the resident receives</a:t>
            </a:r>
          </a:p>
          <a:p>
            <a:endParaRPr lang="en-US" dirty="0"/>
          </a:p>
        </p:txBody>
      </p:sp>
    </p:spTree>
    <p:extLst>
      <p:ext uri="{BB962C8B-B14F-4D97-AF65-F5344CB8AC3E}">
        <p14:creationId xmlns:p14="http://schemas.microsoft.com/office/powerpoint/2010/main" val="355696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319043" y="229924"/>
            <a:ext cx="5144384"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Understanding Parts 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633179" y="860970"/>
            <a:ext cx="7877640" cy="1077218"/>
          </a:xfrm>
          <a:prstGeom prst="rect">
            <a:avLst/>
          </a:prstGeom>
          <a:noFill/>
        </p:spPr>
        <p:txBody>
          <a:bodyPr wrap="square" rtlCol="0">
            <a:spAutoFit/>
          </a:bodyPr>
          <a:lstStyle/>
          <a:p>
            <a:pPr>
              <a:spcAft>
                <a:spcPts val="600"/>
              </a:spcAft>
            </a:pPr>
            <a:r>
              <a:rPr lang="en-US" dirty="0"/>
              <a:t>Section K:</a:t>
            </a:r>
          </a:p>
          <a:p>
            <a:pPr>
              <a:spcAft>
                <a:spcPts val="600"/>
              </a:spcAft>
            </a:pPr>
            <a:endParaRPr lang="en-US" dirty="0"/>
          </a:p>
          <a:p>
            <a:endParaRPr lang="en-US" dirty="0"/>
          </a:p>
        </p:txBody>
      </p:sp>
      <p:pic>
        <p:nvPicPr>
          <p:cNvPr id="6" name="Picture 5">
            <a:extLst>
              <a:ext uri="{FF2B5EF4-FFF2-40B4-BE49-F238E27FC236}">
                <a16:creationId xmlns:a16="http://schemas.microsoft.com/office/drawing/2014/main" id="{01F7CFD7-F314-490E-AF4A-897033D5DCDB}"/>
              </a:ext>
            </a:extLst>
          </p:cNvPr>
          <p:cNvPicPr>
            <a:picLocks noChangeAspect="1"/>
          </p:cNvPicPr>
          <p:nvPr/>
        </p:nvPicPr>
        <p:blipFill>
          <a:blip r:embed="rId4"/>
          <a:stretch>
            <a:fillRect/>
          </a:stretch>
        </p:blipFill>
        <p:spPr>
          <a:xfrm>
            <a:off x="1036753" y="1189610"/>
            <a:ext cx="6934200" cy="1771650"/>
          </a:xfrm>
          <a:prstGeom prst="rect">
            <a:avLst/>
          </a:prstGeom>
        </p:spPr>
      </p:pic>
      <p:pic>
        <p:nvPicPr>
          <p:cNvPr id="10" name="Picture 9">
            <a:extLst>
              <a:ext uri="{FF2B5EF4-FFF2-40B4-BE49-F238E27FC236}">
                <a16:creationId xmlns:a16="http://schemas.microsoft.com/office/drawing/2014/main" id="{7DB9B137-D5E4-409A-9E95-4F2567757376}"/>
              </a:ext>
            </a:extLst>
          </p:cNvPr>
          <p:cNvPicPr>
            <a:picLocks noChangeAspect="1"/>
          </p:cNvPicPr>
          <p:nvPr/>
        </p:nvPicPr>
        <p:blipFill>
          <a:blip r:embed="rId5"/>
          <a:stretch>
            <a:fillRect/>
          </a:stretch>
        </p:blipFill>
        <p:spPr>
          <a:xfrm>
            <a:off x="1068272" y="2961260"/>
            <a:ext cx="7029450" cy="1724025"/>
          </a:xfrm>
          <a:prstGeom prst="rect">
            <a:avLst/>
          </a:prstGeom>
        </p:spPr>
      </p:pic>
      <p:pic>
        <p:nvPicPr>
          <p:cNvPr id="12" name="Picture 11">
            <a:extLst>
              <a:ext uri="{FF2B5EF4-FFF2-40B4-BE49-F238E27FC236}">
                <a16:creationId xmlns:a16="http://schemas.microsoft.com/office/drawing/2014/main" id="{FD4A84B6-0077-4C1A-8BB7-0753080747DD}"/>
              </a:ext>
            </a:extLst>
          </p:cNvPr>
          <p:cNvPicPr>
            <a:picLocks noChangeAspect="1"/>
          </p:cNvPicPr>
          <p:nvPr/>
        </p:nvPicPr>
        <p:blipFill>
          <a:blip r:embed="rId6"/>
          <a:stretch>
            <a:fillRect/>
          </a:stretch>
        </p:blipFill>
        <p:spPr>
          <a:xfrm>
            <a:off x="1109661" y="4544948"/>
            <a:ext cx="6924675" cy="1343025"/>
          </a:xfrm>
          <a:prstGeom prst="rect">
            <a:avLst/>
          </a:prstGeom>
        </p:spPr>
      </p:pic>
    </p:spTree>
    <p:extLst>
      <p:ext uri="{BB962C8B-B14F-4D97-AF65-F5344CB8AC3E}">
        <p14:creationId xmlns:p14="http://schemas.microsoft.com/office/powerpoint/2010/main" val="304411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592672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a:t>Understanding Parts </a:t>
            </a:r>
            <a:r>
              <a:rPr lang="en-US" sz="2800" dirty="0"/>
              <a:t>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708917" y="1448656"/>
            <a:ext cx="7705618" cy="4585871"/>
          </a:xfrm>
          <a:prstGeom prst="rect">
            <a:avLst/>
          </a:prstGeom>
          <a:noFill/>
        </p:spPr>
        <p:txBody>
          <a:bodyPr wrap="square" rtlCol="0">
            <a:spAutoFit/>
          </a:bodyPr>
          <a:lstStyle/>
          <a:p>
            <a:pPr lvl="0">
              <a:spcAft>
                <a:spcPts val="600"/>
              </a:spcAft>
            </a:pPr>
            <a:r>
              <a:rPr lang="en-US" dirty="0"/>
              <a:t>Section K on the MDS asks 4 questions about resident’s swallowing:</a:t>
            </a:r>
          </a:p>
          <a:p>
            <a:pPr marL="800100" lvl="1" indent="-342900">
              <a:spcAft>
                <a:spcPts val="600"/>
              </a:spcAft>
              <a:buFont typeface="+mj-lt"/>
              <a:buAutoNum type="arabicPeriod"/>
            </a:pPr>
            <a:r>
              <a:rPr lang="en-US" dirty="0"/>
              <a:t>Does resident lose food or liquids from their mouth when eating and/or drinking? </a:t>
            </a:r>
          </a:p>
          <a:p>
            <a:pPr marL="1200150" lvl="2" indent="-285750">
              <a:spcAft>
                <a:spcPts val="600"/>
              </a:spcAft>
              <a:buFont typeface="Arial" panose="020B0604020202020204" pitchFamily="34" charset="0"/>
              <a:buChar char="•"/>
            </a:pPr>
            <a:r>
              <a:rPr lang="en-US" dirty="0"/>
              <a:t> Do they drool or have trouble keeping their lips together when they swallow?</a:t>
            </a:r>
          </a:p>
          <a:p>
            <a:pPr marL="800100" lvl="1" indent="-342900">
              <a:spcAft>
                <a:spcPts val="600"/>
              </a:spcAft>
              <a:buFont typeface="+mj-lt"/>
              <a:buAutoNum type="arabicPeriod"/>
            </a:pPr>
            <a:r>
              <a:rPr lang="en-US" dirty="0"/>
              <a:t>Does resident hold food in their mouth or cheeks, or have food left in their mouth after meals?</a:t>
            </a:r>
          </a:p>
          <a:p>
            <a:pPr marL="1200150" lvl="2" indent="-285750">
              <a:spcAft>
                <a:spcPts val="600"/>
              </a:spcAft>
              <a:buFont typeface="Arial" panose="020B0604020202020204" pitchFamily="34" charset="0"/>
              <a:buChar char="•"/>
            </a:pPr>
            <a:r>
              <a:rPr lang="en-US" dirty="0"/>
              <a:t>This is both during and after meals.</a:t>
            </a:r>
          </a:p>
          <a:p>
            <a:pPr marL="800100" lvl="1" indent="-342900">
              <a:spcAft>
                <a:spcPts val="600"/>
              </a:spcAft>
              <a:buFont typeface="+mj-lt"/>
              <a:buAutoNum type="arabicPeriod"/>
            </a:pPr>
            <a:r>
              <a:rPr lang="en-US" dirty="0"/>
              <a:t>Does resident cough or choke during meals or when swallowing medications?</a:t>
            </a:r>
          </a:p>
          <a:p>
            <a:pPr marL="800100" lvl="1" indent="-342900">
              <a:spcAft>
                <a:spcPts val="600"/>
              </a:spcAft>
              <a:buFont typeface="+mj-lt"/>
              <a:buAutoNum type="arabicPeriod"/>
            </a:pPr>
            <a:r>
              <a:rPr lang="en-US" dirty="0"/>
              <a:t>Does resident ever complain of difficulty or pain with swallowing? </a:t>
            </a:r>
          </a:p>
          <a:p>
            <a:pPr marL="1200150" lvl="2" indent="-285750">
              <a:spcAft>
                <a:spcPts val="600"/>
              </a:spcAft>
              <a:buFont typeface="Arial" panose="020B0604020202020204" pitchFamily="34" charset="0"/>
              <a:buChar char="•"/>
            </a:pPr>
            <a:r>
              <a:rPr lang="en-US" dirty="0"/>
              <a:t>They may say something like “I have a hard time getting my food to go down”, or “the food gets stuck” etc.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131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444450"/>
            <a:ext cx="592672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Parts 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647957" y="1196108"/>
            <a:ext cx="7705618" cy="4462760"/>
          </a:xfrm>
          <a:prstGeom prst="rect">
            <a:avLst/>
          </a:prstGeom>
          <a:noFill/>
        </p:spPr>
        <p:txBody>
          <a:bodyPr wrap="square" rtlCol="0">
            <a:spAutoFit/>
          </a:bodyPr>
          <a:lstStyle/>
          <a:p>
            <a:pPr lvl="0">
              <a:spcAft>
                <a:spcPts val="600"/>
              </a:spcAft>
            </a:pPr>
            <a:r>
              <a:rPr lang="en-US" dirty="0"/>
              <a:t>Section K on the MDS also asks for the resident’s height and weight</a:t>
            </a:r>
          </a:p>
          <a:p>
            <a:pPr marL="800100" lvl="1" indent="-342900">
              <a:spcAft>
                <a:spcPts val="600"/>
              </a:spcAft>
              <a:buFont typeface="Arial" panose="020B0604020202020204" pitchFamily="34" charset="0"/>
              <a:buChar char="•"/>
            </a:pPr>
            <a:r>
              <a:rPr lang="en-US" dirty="0"/>
              <a:t>Most recent weights taken</a:t>
            </a:r>
          </a:p>
          <a:p>
            <a:pPr marL="800100" lvl="1" indent="-342900">
              <a:spcAft>
                <a:spcPts val="600"/>
              </a:spcAft>
              <a:buFont typeface="Arial" panose="020B0604020202020204" pitchFamily="34" charset="0"/>
              <a:buChar char="•"/>
            </a:pPr>
            <a:r>
              <a:rPr lang="en-US" dirty="0"/>
              <a:t>Most recent recording of resident’s height</a:t>
            </a:r>
          </a:p>
          <a:p>
            <a:pPr>
              <a:spcAft>
                <a:spcPts val="600"/>
              </a:spcAft>
            </a:pPr>
            <a:endParaRPr lang="en-US" dirty="0"/>
          </a:p>
          <a:p>
            <a:pPr>
              <a:spcAft>
                <a:spcPts val="600"/>
              </a:spcAft>
            </a:pPr>
            <a:r>
              <a:rPr lang="en-US" dirty="0"/>
              <a:t>Considerations for accurate weight:</a:t>
            </a:r>
          </a:p>
          <a:p>
            <a:pPr marL="742950" lvl="1" indent="-285750">
              <a:spcAft>
                <a:spcPts val="600"/>
              </a:spcAft>
              <a:buFont typeface="Arial" panose="020B0604020202020204" pitchFamily="34" charset="0"/>
              <a:buChar char="•"/>
            </a:pPr>
            <a:r>
              <a:rPr lang="en-US" dirty="0"/>
              <a:t>Same wheelchair/equipment</a:t>
            </a:r>
          </a:p>
          <a:p>
            <a:pPr marL="742950" lvl="1" indent="-285750">
              <a:spcAft>
                <a:spcPts val="600"/>
              </a:spcAft>
              <a:buFont typeface="Arial" panose="020B0604020202020204" pitchFamily="34" charset="0"/>
              <a:buChar char="•"/>
            </a:pPr>
            <a:r>
              <a:rPr lang="en-US" dirty="0"/>
              <a:t>Same time of day</a:t>
            </a:r>
          </a:p>
          <a:p>
            <a:pPr marL="742950" lvl="1" indent="-285750">
              <a:spcAft>
                <a:spcPts val="600"/>
              </a:spcAft>
              <a:buFont typeface="Arial" panose="020B0604020202020204" pitchFamily="34" charset="0"/>
              <a:buChar char="•"/>
            </a:pPr>
            <a:r>
              <a:rPr lang="en-US" dirty="0"/>
              <a:t>Pre/post void</a:t>
            </a:r>
          </a:p>
          <a:p>
            <a:pPr marL="742950" lvl="1" indent="-285750">
              <a:spcAft>
                <a:spcPts val="600"/>
              </a:spcAft>
              <a:buFont typeface="Arial" panose="020B0604020202020204" pitchFamily="34" charset="0"/>
              <a:buChar char="•"/>
            </a:pPr>
            <a:r>
              <a:rPr lang="en-US" dirty="0"/>
              <a:t>Make sure scale is calibrated/zeroing out </a:t>
            </a:r>
          </a:p>
          <a:p>
            <a:pPr>
              <a:spcAft>
                <a:spcPts val="600"/>
              </a:spcAft>
            </a:pPr>
            <a:endParaRPr lang="en-US" dirty="0"/>
          </a:p>
          <a:p>
            <a:pPr>
              <a:spcAft>
                <a:spcPts val="600"/>
              </a:spcAft>
            </a:pPr>
            <a:r>
              <a:rPr lang="en-US" dirty="0"/>
              <a:t>Section K also asks if there has been a significant weight loss/gain, and if so whether or not it was a planned loss/gain-but your part is to gather the weight and height and record it for the rest of the team to see and assess.</a:t>
            </a:r>
          </a:p>
        </p:txBody>
      </p:sp>
    </p:spTree>
    <p:extLst>
      <p:ext uri="{BB962C8B-B14F-4D97-AF65-F5344CB8AC3E}">
        <p14:creationId xmlns:p14="http://schemas.microsoft.com/office/powerpoint/2010/main" val="381313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592672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Parts of Section K</a:t>
            </a:r>
          </a:p>
        </p:txBody>
      </p:sp>
      <p:sp>
        <p:nvSpPr>
          <p:cNvPr id="3" name="TextBox 2">
            <a:extLst>
              <a:ext uri="{FF2B5EF4-FFF2-40B4-BE49-F238E27FC236}">
                <a16:creationId xmlns:a16="http://schemas.microsoft.com/office/drawing/2014/main" id="{B0D2E121-6BCD-4D43-8EBA-EFFDF2A016B8}"/>
              </a:ext>
            </a:extLst>
          </p:cNvPr>
          <p:cNvSpPr txBox="1"/>
          <p:nvPr/>
        </p:nvSpPr>
        <p:spPr>
          <a:xfrm>
            <a:off x="644434" y="1570576"/>
            <a:ext cx="7889966" cy="3046988"/>
          </a:xfrm>
          <a:prstGeom prst="rect">
            <a:avLst/>
          </a:prstGeom>
          <a:noFill/>
        </p:spPr>
        <p:txBody>
          <a:bodyPr wrap="square" rtlCol="0">
            <a:spAutoFit/>
          </a:bodyPr>
          <a:lstStyle/>
          <a:p>
            <a:pPr lvl="0">
              <a:spcAft>
                <a:spcPts val="600"/>
              </a:spcAft>
            </a:pPr>
            <a:r>
              <a:rPr lang="en-US" dirty="0"/>
              <a:t>How does the resident get nutrition and hydration:</a:t>
            </a:r>
          </a:p>
          <a:p>
            <a:pPr marL="800100" lvl="1" indent="-342900">
              <a:spcAft>
                <a:spcPts val="600"/>
              </a:spcAft>
              <a:buFont typeface="+mj-lt"/>
              <a:buAutoNum type="arabicPeriod"/>
            </a:pPr>
            <a:r>
              <a:rPr lang="en-US" dirty="0"/>
              <a:t>Is resident tube fed?</a:t>
            </a:r>
          </a:p>
          <a:p>
            <a:pPr marL="800100" lvl="1" indent="-342900">
              <a:spcAft>
                <a:spcPts val="600"/>
              </a:spcAft>
              <a:buFont typeface="+mj-lt"/>
              <a:buAutoNum type="arabicPeriod"/>
            </a:pPr>
            <a:r>
              <a:rPr lang="en-US" dirty="0"/>
              <a:t>Does resident receive a tray for meals?</a:t>
            </a:r>
          </a:p>
          <a:p>
            <a:pPr marL="800100" lvl="1" indent="-342900">
              <a:spcAft>
                <a:spcPts val="600"/>
              </a:spcAft>
              <a:buFont typeface="+mj-lt"/>
              <a:buAutoNum type="arabicPeriod"/>
            </a:pPr>
            <a:r>
              <a:rPr lang="en-US" dirty="0"/>
              <a:t>Does resident receive a regular diet for their meals?</a:t>
            </a:r>
          </a:p>
          <a:p>
            <a:pPr marL="800100" lvl="1" indent="-342900">
              <a:spcAft>
                <a:spcPts val="600"/>
              </a:spcAft>
              <a:buFont typeface="+mj-lt"/>
              <a:buAutoNum type="arabicPeriod"/>
            </a:pPr>
            <a:r>
              <a:rPr lang="en-US" dirty="0"/>
              <a:t>Have you ever seen resident receive a different diet (meats cut up/ground, blended foods, thickened liquids, etc.)?</a:t>
            </a:r>
          </a:p>
          <a:p>
            <a:pPr marL="800100" lvl="1" indent="-342900">
              <a:spcAft>
                <a:spcPts val="600"/>
              </a:spcAft>
              <a:buFont typeface="+mj-lt"/>
              <a:buAutoNum type="arabicPeriod"/>
            </a:pPr>
            <a:r>
              <a:rPr lang="en-US" dirty="0"/>
              <a:t>Do you know if resident is on a low salt or sugar diet?</a:t>
            </a:r>
          </a:p>
          <a:p>
            <a:pPr lvl="1">
              <a:spcAft>
                <a:spcPts val="600"/>
              </a:spcAft>
            </a:pPr>
            <a:r>
              <a:rPr lang="en-US" dirty="0"/>
              <a:t>**Make sure you document how much of each meal the resident eats/drinks.**</a:t>
            </a:r>
          </a:p>
        </p:txBody>
      </p:sp>
    </p:spTree>
    <p:extLst>
      <p:ext uri="{BB962C8B-B14F-4D97-AF65-F5344CB8AC3E}">
        <p14:creationId xmlns:p14="http://schemas.microsoft.com/office/powerpoint/2010/main" val="44605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FF3C8-8E58-45B2-835B-2CAECAAAACAB}"/>
              </a:ext>
            </a:extLst>
          </p:cNvPr>
          <p:cNvSpPr/>
          <p:nvPr/>
        </p:nvSpPr>
        <p:spPr>
          <a:xfrm>
            <a:off x="165847" y="6519446"/>
            <a:ext cx="8812305" cy="338554"/>
          </a:xfrm>
          <a:prstGeom prst="rect">
            <a:avLst/>
          </a:prstGeom>
        </p:spPr>
        <p:txBody>
          <a:bodyPr wrap="square">
            <a:spAutoFit/>
          </a:bodyPr>
          <a:lstStyle/>
          <a:p>
            <a:r>
              <a:rPr lang="en-US" sz="800" dirty="0"/>
              <a:t>Therapy services and intellectual property provided by Functional Pathways. ©2019 All rights reserved. This information and materials was created by and is proprietary to Functional Pathways of Tennessee, LLC. Any unauthorized use, dissemination, distribution, or copying of this information and material, in whole or in part, is strictly prohibited.</a:t>
            </a:r>
          </a:p>
        </p:txBody>
      </p:sp>
      <p:sp>
        <p:nvSpPr>
          <p:cNvPr id="4" name="TextBox 3">
            <a:extLst>
              <a:ext uri="{FF2B5EF4-FFF2-40B4-BE49-F238E27FC236}">
                <a16:creationId xmlns:a16="http://schemas.microsoft.com/office/drawing/2014/main" id="{12BA30A5-B20E-40A6-B67B-4407415CAB55}"/>
              </a:ext>
            </a:extLst>
          </p:cNvPr>
          <p:cNvSpPr txBox="1"/>
          <p:nvPr/>
        </p:nvSpPr>
        <p:spPr>
          <a:xfrm>
            <a:off x="165847" y="691692"/>
            <a:ext cx="2938080"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dirty="0"/>
              <a:t>Examples</a:t>
            </a:r>
          </a:p>
        </p:txBody>
      </p:sp>
      <p:sp>
        <p:nvSpPr>
          <p:cNvPr id="3" name="TextBox 2">
            <a:extLst>
              <a:ext uri="{FF2B5EF4-FFF2-40B4-BE49-F238E27FC236}">
                <a16:creationId xmlns:a16="http://schemas.microsoft.com/office/drawing/2014/main" id="{B0D2E121-6BCD-4D43-8EBA-EFFDF2A016B8}"/>
              </a:ext>
            </a:extLst>
          </p:cNvPr>
          <p:cNvSpPr txBox="1"/>
          <p:nvPr/>
        </p:nvSpPr>
        <p:spPr>
          <a:xfrm>
            <a:off x="708917" y="1448656"/>
            <a:ext cx="7705618" cy="4278094"/>
          </a:xfrm>
          <a:prstGeom prst="rect">
            <a:avLst/>
          </a:prstGeom>
          <a:noFill/>
        </p:spPr>
        <p:txBody>
          <a:bodyPr wrap="square" rtlCol="0">
            <a:spAutoFit/>
          </a:bodyPr>
          <a:lstStyle/>
          <a:p>
            <a:pPr lvl="0">
              <a:spcAft>
                <a:spcPts val="600"/>
              </a:spcAft>
            </a:pPr>
            <a:r>
              <a:rPr lang="en-US" dirty="0"/>
              <a:t>As you provide care for residents it is important for you to accurately document the amount of help you provide to the resident as well as what they do for themselves, the amount of food they eat and liquids they drink and if they have any trouble eating or drinking that you see while assisting them.</a:t>
            </a:r>
          </a:p>
          <a:p>
            <a:pPr lvl="0">
              <a:spcAft>
                <a:spcPts val="600"/>
              </a:spcAft>
            </a:pPr>
            <a:r>
              <a:rPr lang="en-US" dirty="0"/>
              <a:t>Example:</a:t>
            </a:r>
          </a:p>
          <a:p>
            <a:pPr marL="342900" lvl="0" indent="-342900">
              <a:spcAft>
                <a:spcPts val="600"/>
              </a:spcAft>
              <a:buAutoNum type="arabicPeriod"/>
            </a:pPr>
            <a:r>
              <a:rPr lang="en-US" dirty="0"/>
              <a:t>You bring resident their breakfast tray and when you uncover it, you notice their meat is chopped.  At lunchtime you bring the same resident their tray again and when you uncover it, the meat is not cut up, but it is served whole.  </a:t>
            </a:r>
          </a:p>
          <a:p>
            <a:pPr marL="800100" lvl="1" indent="-342900">
              <a:spcAft>
                <a:spcPts val="600"/>
              </a:spcAft>
              <a:buFont typeface="Arial" panose="020B0604020202020204" pitchFamily="34" charset="0"/>
              <a:buChar char="•"/>
            </a:pPr>
            <a:r>
              <a:rPr lang="en-US" dirty="0"/>
              <a:t>Based on the information you have learned today, is it important to make sure we document and report this?</a:t>
            </a:r>
          </a:p>
          <a:p>
            <a:pPr lvl="2">
              <a:spcAft>
                <a:spcPts val="600"/>
              </a:spcAft>
            </a:pPr>
            <a:r>
              <a:rPr lang="en-US" dirty="0"/>
              <a:t>A:  Yes- the resident could have had their diet changed from when they were sent from the hospital.  Even if the resident receives only 1 meal that is other than “regular” the facility needs to report this on the assessment.</a:t>
            </a:r>
          </a:p>
        </p:txBody>
      </p:sp>
    </p:spTree>
    <p:extLst>
      <p:ext uri="{BB962C8B-B14F-4D97-AF65-F5344CB8AC3E}">
        <p14:creationId xmlns:p14="http://schemas.microsoft.com/office/powerpoint/2010/main" val="856899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A6B9781A2B4E4B858BAED8336BC799" ma:contentTypeVersion="12" ma:contentTypeDescription="Create a new document." ma:contentTypeScope="" ma:versionID="647902c9c5b1eecfd0f4b9e74c3245e1">
  <xsd:schema xmlns:xsd="http://www.w3.org/2001/XMLSchema" xmlns:xs="http://www.w3.org/2001/XMLSchema" xmlns:p="http://schemas.microsoft.com/office/2006/metadata/properties" xmlns:ns3="27106be9-28c6-43ee-9823-8289f8400a54" xmlns:ns4="f9786fdf-104d-4c8c-a7b5-34ca98a9eba4" targetNamespace="http://schemas.microsoft.com/office/2006/metadata/properties" ma:root="true" ma:fieldsID="f5dfc6ee92c38806f4d5babaf2576a57" ns3:_="" ns4:_="">
    <xsd:import namespace="27106be9-28c6-43ee-9823-8289f8400a54"/>
    <xsd:import namespace="f9786fdf-104d-4c8c-a7b5-34ca98a9eb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06be9-28c6-43ee-9823-8289f8400a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786fdf-104d-4c8c-a7b5-34ca98a9eba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A36643-5833-4FF9-B68F-9056FE67F3F8}">
  <ds:schemaRefs>
    <ds:schemaRef ds:uri="http://schemas.microsoft.com/sharepoint/v3/contenttype/forms"/>
  </ds:schemaRefs>
</ds:datastoreItem>
</file>

<file path=customXml/itemProps2.xml><?xml version="1.0" encoding="utf-8"?>
<ds:datastoreItem xmlns:ds="http://schemas.openxmlformats.org/officeDocument/2006/customXml" ds:itemID="{194B0427-B646-415F-8314-7D0C6808A5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45DE77-81D3-499C-8740-94D5D436F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06be9-28c6-43ee-9823-8289f8400a54"/>
    <ds:schemaRef ds:uri="f9786fdf-104d-4c8c-a7b5-34ca98a9e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5280</TotalTime>
  <Words>2065</Words>
  <Application>Microsoft Office PowerPoint</Application>
  <PresentationFormat>On-screen Show (4:3)</PresentationFormat>
  <Paragraphs>122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Tomcsik</dc:creator>
  <cp:lastModifiedBy>Karen Welsh</cp:lastModifiedBy>
  <cp:revision>14</cp:revision>
  <dcterms:created xsi:type="dcterms:W3CDTF">2019-11-19T14:56:11Z</dcterms:created>
  <dcterms:modified xsi:type="dcterms:W3CDTF">2021-06-07T20:06:13Z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0x010100F6A6B9781A2B4E4B858BAED8336BC799</vt:lpwstr>
  </property>
</Properties>
</file>