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sldIdLst>
    <p:sldId id="416" r:id="rId5"/>
    <p:sldId id="398" r:id="rId6"/>
    <p:sldId id="397" r:id="rId7"/>
    <p:sldId id="396" r:id="rId8"/>
    <p:sldId id="395" r:id="rId9"/>
    <p:sldId id="393" r:id="rId10"/>
    <p:sldId id="402" r:id="rId11"/>
    <p:sldId id="392" r:id="rId12"/>
    <p:sldId id="401" r:id="rId13"/>
    <p:sldId id="400" r:id="rId14"/>
    <p:sldId id="444" r:id="rId15"/>
    <p:sldId id="399" r:id="rId16"/>
    <p:sldId id="406" r:id="rId17"/>
    <p:sldId id="407" r:id="rId18"/>
    <p:sldId id="405" r:id="rId19"/>
    <p:sldId id="404" r:id="rId20"/>
    <p:sldId id="410" r:id="rId21"/>
    <p:sldId id="403" r:id="rId22"/>
    <p:sldId id="448" r:id="rId23"/>
    <p:sldId id="446" r:id="rId24"/>
    <p:sldId id="447" r:id="rId25"/>
    <p:sldId id="449" r:id="rId26"/>
    <p:sldId id="450" r:id="rId27"/>
    <p:sldId id="451" r:id="rId28"/>
    <p:sldId id="408" r:id="rId29"/>
    <p:sldId id="413" r:id="rId30"/>
    <p:sldId id="412" r:id="rId31"/>
    <p:sldId id="415" r:id="rId32"/>
    <p:sldId id="414" r:id="rId33"/>
    <p:sldId id="411" r:id="rId34"/>
    <p:sldId id="421" r:id="rId35"/>
    <p:sldId id="420" r:id="rId36"/>
    <p:sldId id="456" r:id="rId37"/>
    <p:sldId id="419" r:id="rId38"/>
    <p:sldId id="452" r:id="rId39"/>
    <p:sldId id="418" r:id="rId40"/>
    <p:sldId id="417" r:id="rId41"/>
    <p:sldId id="422" r:id="rId42"/>
    <p:sldId id="423" r:id="rId43"/>
    <p:sldId id="426" r:id="rId44"/>
    <p:sldId id="453" r:id="rId45"/>
    <p:sldId id="425" r:id="rId46"/>
    <p:sldId id="454" r:id="rId47"/>
    <p:sldId id="429" r:id="rId48"/>
    <p:sldId id="428" r:id="rId49"/>
    <p:sldId id="427" r:id="rId50"/>
    <p:sldId id="431" r:id="rId51"/>
    <p:sldId id="430" r:id="rId52"/>
    <p:sldId id="435" r:id="rId53"/>
    <p:sldId id="438" r:id="rId54"/>
    <p:sldId id="434" r:id="rId55"/>
    <p:sldId id="437" r:id="rId56"/>
    <p:sldId id="44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326753-0BE3-43A4-98CE-2DCB9F26B976}" type="doc">
      <dgm:prSet loTypeId="urn:microsoft.com/office/officeart/2008/layout/VerticalCircleList" loCatId="list" qsTypeId="urn:microsoft.com/office/officeart/2005/8/quickstyle/simple1" qsCatId="simple" csTypeId="urn:microsoft.com/office/officeart/2005/8/colors/colorful2" csCatId="colorful" phldr="1"/>
      <dgm:spPr/>
      <dgm:t>
        <a:bodyPr/>
        <a:lstStyle/>
        <a:p>
          <a:endParaRPr lang="en-US"/>
        </a:p>
      </dgm:t>
    </dgm:pt>
    <dgm:pt modelId="{D0ADEE6A-EB04-470D-9E03-AEA069DD4CD0}">
      <dgm:prSet phldrT="[Text]"/>
      <dgm:spPr/>
      <dgm:t>
        <a:bodyPr/>
        <a:lstStyle/>
        <a:p>
          <a:r>
            <a:rPr lang="en-US" dirty="0"/>
            <a:t>Sacrum</a:t>
          </a:r>
        </a:p>
      </dgm:t>
    </dgm:pt>
    <dgm:pt modelId="{105C1F02-9492-4087-A2F1-2D45A6DA16A5}" type="parTrans" cxnId="{0BDEA037-50A4-46FD-B1FC-417BFFB3C348}">
      <dgm:prSet/>
      <dgm:spPr/>
      <dgm:t>
        <a:bodyPr/>
        <a:lstStyle/>
        <a:p>
          <a:endParaRPr lang="en-US"/>
        </a:p>
      </dgm:t>
    </dgm:pt>
    <dgm:pt modelId="{8E15898D-1465-4CA4-9009-7FEC27574429}" type="sibTrans" cxnId="{0BDEA037-50A4-46FD-B1FC-417BFFB3C348}">
      <dgm:prSet/>
      <dgm:spPr/>
      <dgm:t>
        <a:bodyPr/>
        <a:lstStyle/>
        <a:p>
          <a:endParaRPr lang="en-US"/>
        </a:p>
      </dgm:t>
    </dgm:pt>
    <dgm:pt modelId="{541DF148-39E5-4AE7-9A75-90C98AB27C51}">
      <dgm:prSet phldrT="[Text]"/>
      <dgm:spPr/>
      <dgm:t>
        <a:bodyPr/>
        <a:lstStyle/>
        <a:p>
          <a:r>
            <a:rPr lang="en-US" dirty="0"/>
            <a:t>Coccyx</a:t>
          </a:r>
        </a:p>
      </dgm:t>
    </dgm:pt>
    <dgm:pt modelId="{4E9C4C58-5D9F-4E51-B006-85208AB8ADD8}" type="parTrans" cxnId="{8E343D99-92BD-4405-86C3-4958B5F4F0A3}">
      <dgm:prSet/>
      <dgm:spPr/>
      <dgm:t>
        <a:bodyPr/>
        <a:lstStyle/>
        <a:p>
          <a:endParaRPr lang="en-US"/>
        </a:p>
      </dgm:t>
    </dgm:pt>
    <dgm:pt modelId="{D9FF712B-C0CC-4D43-87F2-2B95368FF549}" type="sibTrans" cxnId="{8E343D99-92BD-4405-86C3-4958B5F4F0A3}">
      <dgm:prSet/>
      <dgm:spPr/>
      <dgm:t>
        <a:bodyPr/>
        <a:lstStyle/>
        <a:p>
          <a:endParaRPr lang="en-US"/>
        </a:p>
      </dgm:t>
    </dgm:pt>
    <dgm:pt modelId="{F282B66F-2D36-4FEB-A81C-7C31FE0F304B}">
      <dgm:prSet phldrT="[Text]"/>
      <dgm:spPr/>
      <dgm:t>
        <a:bodyPr/>
        <a:lstStyle/>
        <a:p>
          <a:r>
            <a:rPr lang="en-US" dirty="0"/>
            <a:t>Ears</a:t>
          </a:r>
        </a:p>
      </dgm:t>
    </dgm:pt>
    <dgm:pt modelId="{5416ED86-07E4-40E7-907E-25D1337E6DBD}" type="parTrans" cxnId="{593887F5-88CD-46B2-BAC5-F66B9132663B}">
      <dgm:prSet/>
      <dgm:spPr/>
      <dgm:t>
        <a:bodyPr/>
        <a:lstStyle/>
        <a:p>
          <a:endParaRPr lang="en-US"/>
        </a:p>
      </dgm:t>
    </dgm:pt>
    <dgm:pt modelId="{322ACB07-6975-4F82-9D29-1FB8BA60F63E}" type="sibTrans" cxnId="{593887F5-88CD-46B2-BAC5-F66B9132663B}">
      <dgm:prSet/>
      <dgm:spPr/>
      <dgm:t>
        <a:bodyPr/>
        <a:lstStyle/>
        <a:p>
          <a:endParaRPr lang="en-US"/>
        </a:p>
      </dgm:t>
    </dgm:pt>
    <dgm:pt modelId="{3E311926-A29E-4881-8593-DAA9E48365FC}">
      <dgm:prSet phldrT="[Text]"/>
      <dgm:spPr/>
      <dgm:t>
        <a:bodyPr/>
        <a:lstStyle/>
        <a:p>
          <a:r>
            <a:rPr lang="en-US" dirty="0"/>
            <a:t>Trochanters</a:t>
          </a:r>
        </a:p>
      </dgm:t>
    </dgm:pt>
    <dgm:pt modelId="{C8C55491-E672-4100-8D43-C6120BD8FD15}" type="parTrans" cxnId="{6B7B5B13-49D9-4446-B76A-BD582712D744}">
      <dgm:prSet/>
      <dgm:spPr/>
      <dgm:t>
        <a:bodyPr/>
        <a:lstStyle/>
        <a:p>
          <a:endParaRPr lang="en-US"/>
        </a:p>
      </dgm:t>
    </dgm:pt>
    <dgm:pt modelId="{9C5231D7-7F5C-48A3-8094-FC1ECE8D50BD}" type="sibTrans" cxnId="{6B7B5B13-49D9-4446-B76A-BD582712D744}">
      <dgm:prSet/>
      <dgm:spPr/>
      <dgm:t>
        <a:bodyPr/>
        <a:lstStyle/>
        <a:p>
          <a:endParaRPr lang="en-US"/>
        </a:p>
      </dgm:t>
    </dgm:pt>
    <dgm:pt modelId="{E4FE74AA-A3CD-46F9-8164-04E553A3F067}">
      <dgm:prSet phldrT="[Text]"/>
      <dgm:spPr/>
      <dgm:t>
        <a:bodyPr/>
        <a:lstStyle/>
        <a:p>
          <a:r>
            <a:rPr lang="en-US" dirty="0"/>
            <a:t>Heels</a:t>
          </a:r>
        </a:p>
      </dgm:t>
    </dgm:pt>
    <dgm:pt modelId="{EF28FF57-4C32-4BC4-9D88-5CD864D262F7}" type="parTrans" cxnId="{6AC9D49E-980A-4488-A355-3B7984965DED}">
      <dgm:prSet/>
      <dgm:spPr/>
      <dgm:t>
        <a:bodyPr/>
        <a:lstStyle/>
        <a:p>
          <a:endParaRPr lang="en-US"/>
        </a:p>
      </dgm:t>
    </dgm:pt>
    <dgm:pt modelId="{7F344724-24E6-4B6E-817A-87F97551A951}" type="sibTrans" cxnId="{6AC9D49E-980A-4488-A355-3B7984965DED}">
      <dgm:prSet/>
      <dgm:spPr/>
      <dgm:t>
        <a:bodyPr/>
        <a:lstStyle/>
        <a:p>
          <a:endParaRPr lang="en-US"/>
        </a:p>
      </dgm:t>
    </dgm:pt>
    <dgm:pt modelId="{0533DEA0-BDF0-4170-BC3E-258E74019791}">
      <dgm:prSet phldrT="[Text]"/>
      <dgm:spPr/>
      <dgm:t>
        <a:bodyPr/>
        <a:lstStyle/>
        <a:p>
          <a:r>
            <a:rPr lang="en-US" dirty="0"/>
            <a:t>Back of the Head</a:t>
          </a:r>
        </a:p>
      </dgm:t>
    </dgm:pt>
    <dgm:pt modelId="{9C7699CF-B9D5-4ED7-8154-EC7884AA53C9}" type="parTrans" cxnId="{F5A2D33B-E0C9-46EB-9EE3-F34FDFFD7A56}">
      <dgm:prSet/>
      <dgm:spPr/>
      <dgm:t>
        <a:bodyPr/>
        <a:lstStyle/>
        <a:p>
          <a:endParaRPr lang="en-US"/>
        </a:p>
      </dgm:t>
    </dgm:pt>
    <dgm:pt modelId="{F7526136-33FD-4E38-B577-0BAA9A0F9775}" type="sibTrans" cxnId="{F5A2D33B-E0C9-46EB-9EE3-F34FDFFD7A56}">
      <dgm:prSet/>
      <dgm:spPr/>
      <dgm:t>
        <a:bodyPr/>
        <a:lstStyle/>
        <a:p>
          <a:endParaRPr lang="en-US"/>
        </a:p>
      </dgm:t>
    </dgm:pt>
    <dgm:pt modelId="{ACD8EB57-42DE-43FA-8A18-BCD24A6B463B}">
      <dgm:prSet phldrT="[Text]"/>
      <dgm:spPr/>
      <dgm:t>
        <a:bodyPr/>
        <a:lstStyle/>
        <a:p>
          <a:r>
            <a:rPr lang="en-US" dirty="0"/>
            <a:t>Elbows</a:t>
          </a:r>
        </a:p>
      </dgm:t>
    </dgm:pt>
    <dgm:pt modelId="{C78CB333-6B45-4B03-99B5-E89E539F14B1}" type="parTrans" cxnId="{FA3E1D58-D2BF-45DB-932A-735FCF81F017}">
      <dgm:prSet/>
      <dgm:spPr/>
      <dgm:t>
        <a:bodyPr/>
        <a:lstStyle/>
        <a:p>
          <a:endParaRPr lang="en-US"/>
        </a:p>
      </dgm:t>
    </dgm:pt>
    <dgm:pt modelId="{2FF3CEA4-8930-43D8-A82C-F43B9606C603}" type="sibTrans" cxnId="{FA3E1D58-D2BF-45DB-932A-735FCF81F017}">
      <dgm:prSet/>
      <dgm:spPr/>
      <dgm:t>
        <a:bodyPr/>
        <a:lstStyle/>
        <a:p>
          <a:endParaRPr lang="en-US"/>
        </a:p>
      </dgm:t>
    </dgm:pt>
    <dgm:pt modelId="{5310C817-D733-46EB-9320-597D94EE99A1}">
      <dgm:prSet phldrT="[Text]"/>
      <dgm:spPr/>
      <dgm:t>
        <a:bodyPr/>
        <a:lstStyle/>
        <a:p>
          <a:r>
            <a:rPr lang="en-US" dirty="0"/>
            <a:t>Knees</a:t>
          </a:r>
        </a:p>
      </dgm:t>
    </dgm:pt>
    <dgm:pt modelId="{41A1CD8D-03E3-4FB3-871B-CB711EE07996}" type="parTrans" cxnId="{BF77135B-4D68-4E6C-BE4D-B6D9E82FE1E4}">
      <dgm:prSet/>
      <dgm:spPr/>
      <dgm:t>
        <a:bodyPr/>
        <a:lstStyle/>
        <a:p>
          <a:endParaRPr lang="en-US"/>
        </a:p>
      </dgm:t>
    </dgm:pt>
    <dgm:pt modelId="{2EC173E0-AD55-4C9A-B99A-05425E1414EE}" type="sibTrans" cxnId="{BF77135B-4D68-4E6C-BE4D-B6D9E82FE1E4}">
      <dgm:prSet/>
      <dgm:spPr/>
      <dgm:t>
        <a:bodyPr/>
        <a:lstStyle/>
        <a:p>
          <a:endParaRPr lang="en-US"/>
        </a:p>
      </dgm:t>
    </dgm:pt>
    <dgm:pt modelId="{D09867B3-1550-4E8A-B5FA-CDAA4813C990}">
      <dgm:prSet phldrT="[Text]"/>
      <dgm:spPr/>
      <dgm:t>
        <a:bodyPr/>
        <a:lstStyle/>
        <a:p>
          <a:r>
            <a:rPr lang="en-US" dirty="0"/>
            <a:t>Spinous Processes</a:t>
          </a:r>
        </a:p>
      </dgm:t>
    </dgm:pt>
    <dgm:pt modelId="{4C3969F9-5B05-4F33-817A-2041BAC55C95}" type="parTrans" cxnId="{B244E7FC-BD16-444D-A237-178BF7C09C17}">
      <dgm:prSet/>
      <dgm:spPr/>
      <dgm:t>
        <a:bodyPr/>
        <a:lstStyle/>
        <a:p>
          <a:endParaRPr lang="en-US"/>
        </a:p>
      </dgm:t>
    </dgm:pt>
    <dgm:pt modelId="{897646BC-8CA4-40AA-964B-46A74A0511AE}" type="sibTrans" cxnId="{B244E7FC-BD16-444D-A237-178BF7C09C17}">
      <dgm:prSet/>
      <dgm:spPr/>
      <dgm:t>
        <a:bodyPr/>
        <a:lstStyle/>
        <a:p>
          <a:endParaRPr lang="en-US"/>
        </a:p>
      </dgm:t>
    </dgm:pt>
    <dgm:pt modelId="{656A7DF3-A06A-4238-99DE-DB0A5B6C1725}">
      <dgm:prSet phldrT="[Text]"/>
      <dgm:spPr/>
      <dgm:t>
        <a:bodyPr/>
        <a:lstStyle/>
        <a:p>
          <a:r>
            <a:rPr lang="en-US" dirty="0"/>
            <a:t>Ischial tuberosities</a:t>
          </a:r>
        </a:p>
      </dgm:t>
    </dgm:pt>
    <dgm:pt modelId="{1FD84858-9CF9-4B56-A2F8-A996173EEFDA}" type="parTrans" cxnId="{BA464AEE-F6D8-4691-BA4C-1E9F209348DC}">
      <dgm:prSet/>
      <dgm:spPr/>
      <dgm:t>
        <a:bodyPr/>
        <a:lstStyle/>
        <a:p>
          <a:endParaRPr lang="en-US"/>
        </a:p>
      </dgm:t>
    </dgm:pt>
    <dgm:pt modelId="{4E300ECD-C898-4C49-9F2C-109BAD077D2F}" type="sibTrans" cxnId="{BA464AEE-F6D8-4691-BA4C-1E9F209348DC}">
      <dgm:prSet/>
      <dgm:spPr/>
      <dgm:t>
        <a:bodyPr/>
        <a:lstStyle/>
        <a:p>
          <a:endParaRPr lang="en-US"/>
        </a:p>
      </dgm:t>
    </dgm:pt>
    <dgm:pt modelId="{5D04A2FF-EA97-44F9-A65B-F6E63010976E}" type="pres">
      <dgm:prSet presAssocID="{69326753-0BE3-43A4-98CE-2DCB9F26B976}" presName="Name0" presStyleCnt="0">
        <dgm:presLayoutVars>
          <dgm:dir/>
        </dgm:presLayoutVars>
      </dgm:prSet>
      <dgm:spPr/>
    </dgm:pt>
    <dgm:pt modelId="{24B3F6E5-7B8D-42F1-8D92-38A49F8045B7}" type="pres">
      <dgm:prSet presAssocID="{D0ADEE6A-EB04-470D-9E03-AEA069DD4CD0}" presName="noChildren" presStyleCnt="0"/>
      <dgm:spPr/>
    </dgm:pt>
    <dgm:pt modelId="{BDBCCA71-0BF2-431A-AFC2-53C0B2651DE7}" type="pres">
      <dgm:prSet presAssocID="{D0ADEE6A-EB04-470D-9E03-AEA069DD4CD0}" presName="gap" presStyleCnt="0"/>
      <dgm:spPr/>
    </dgm:pt>
    <dgm:pt modelId="{285B0760-E851-4BBD-B04D-F0FFED663C17}" type="pres">
      <dgm:prSet presAssocID="{D0ADEE6A-EB04-470D-9E03-AEA069DD4CD0}" presName="medCircle2" presStyleLbl="vennNode1" presStyleIdx="0" presStyleCnt="10"/>
      <dgm:spPr/>
    </dgm:pt>
    <dgm:pt modelId="{93FA086A-4A2C-4A3F-9295-F388E6AA2E48}" type="pres">
      <dgm:prSet presAssocID="{D0ADEE6A-EB04-470D-9E03-AEA069DD4CD0}" presName="txLvlOnly1" presStyleLbl="revTx" presStyleIdx="0" presStyleCnt="10"/>
      <dgm:spPr/>
    </dgm:pt>
    <dgm:pt modelId="{72ED4272-8B6A-4EA5-A3C7-E846BCCE4926}" type="pres">
      <dgm:prSet presAssocID="{541DF148-39E5-4AE7-9A75-90C98AB27C51}" presName="noChildren" presStyleCnt="0"/>
      <dgm:spPr/>
    </dgm:pt>
    <dgm:pt modelId="{066A3924-2000-4B0F-AEA1-B7625E5E205B}" type="pres">
      <dgm:prSet presAssocID="{541DF148-39E5-4AE7-9A75-90C98AB27C51}" presName="gap" presStyleCnt="0"/>
      <dgm:spPr/>
    </dgm:pt>
    <dgm:pt modelId="{3437BC14-558B-417D-A049-103CFBCB44BE}" type="pres">
      <dgm:prSet presAssocID="{541DF148-39E5-4AE7-9A75-90C98AB27C51}" presName="medCircle2" presStyleLbl="vennNode1" presStyleIdx="1" presStyleCnt="10"/>
      <dgm:spPr/>
    </dgm:pt>
    <dgm:pt modelId="{BE23120B-F043-4433-A458-265AF522B861}" type="pres">
      <dgm:prSet presAssocID="{541DF148-39E5-4AE7-9A75-90C98AB27C51}" presName="txLvlOnly1" presStyleLbl="revTx" presStyleIdx="1" presStyleCnt="10"/>
      <dgm:spPr/>
    </dgm:pt>
    <dgm:pt modelId="{7406A9E8-1F48-4FAE-9133-68C927CFF50B}" type="pres">
      <dgm:prSet presAssocID="{F282B66F-2D36-4FEB-A81C-7C31FE0F304B}" presName="noChildren" presStyleCnt="0"/>
      <dgm:spPr/>
    </dgm:pt>
    <dgm:pt modelId="{ED1CF80B-A0FB-4DE5-B964-459EF22BFE07}" type="pres">
      <dgm:prSet presAssocID="{F282B66F-2D36-4FEB-A81C-7C31FE0F304B}" presName="gap" presStyleCnt="0"/>
      <dgm:spPr/>
    </dgm:pt>
    <dgm:pt modelId="{C219E861-8361-4FFD-9D84-A81433978E9E}" type="pres">
      <dgm:prSet presAssocID="{F282B66F-2D36-4FEB-A81C-7C31FE0F304B}" presName="medCircle2" presStyleLbl="vennNode1" presStyleIdx="2" presStyleCnt="10"/>
      <dgm:spPr/>
    </dgm:pt>
    <dgm:pt modelId="{A862A63D-6BCB-4F8D-9635-4FAC05C4BEAE}" type="pres">
      <dgm:prSet presAssocID="{F282B66F-2D36-4FEB-A81C-7C31FE0F304B}" presName="txLvlOnly1" presStyleLbl="revTx" presStyleIdx="2" presStyleCnt="10"/>
      <dgm:spPr/>
    </dgm:pt>
    <dgm:pt modelId="{45695B03-DB82-4138-91CB-5480281116B2}" type="pres">
      <dgm:prSet presAssocID="{3E311926-A29E-4881-8593-DAA9E48365FC}" presName="noChildren" presStyleCnt="0"/>
      <dgm:spPr/>
    </dgm:pt>
    <dgm:pt modelId="{F89F5C4A-4B99-40B1-9B8D-DCBACB4C7092}" type="pres">
      <dgm:prSet presAssocID="{3E311926-A29E-4881-8593-DAA9E48365FC}" presName="gap" presStyleCnt="0"/>
      <dgm:spPr/>
    </dgm:pt>
    <dgm:pt modelId="{70042614-D7EB-4A96-A0B7-26A3574AA926}" type="pres">
      <dgm:prSet presAssocID="{3E311926-A29E-4881-8593-DAA9E48365FC}" presName="medCircle2" presStyleLbl="vennNode1" presStyleIdx="3" presStyleCnt="10"/>
      <dgm:spPr/>
    </dgm:pt>
    <dgm:pt modelId="{20FC7078-48B7-4B9D-BE9B-DFD29D4C06FF}" type="pres">
      <dgm:prSet presAssocID="{3E311926-A29E-4881-8593-DAA9E48365FC}" presName="txLvlOnly1" presStyleLbl="revTx" presStyleIdx="3" presStyleCnt="10"/>
      <dgm:spPr/>
    </dgm:pt>
    <dgm:pt modelId="{A4D03752-D79A-41BF-88FF-B38DF95F4E71}" type="pres">
      <dgm:prSet presAssocID="{E4FE74AA-A3CD-46F9-8164-04E553A3F067}" presName="noChildren" presStyleCnt="0"/>
      <dgm:spPr/>
    </dgm:pt>
    <dgm:pt modelId="{E0667837-5826-43C2-85D8-6171B188A18A}" type="pres">
      <dgm:prSet presAssocID="{E4FE74AA-A3CD-46F9-8164-04E553A3F067}" presName="gap" presStyleCnt="0"/>
      <dgm:spPr/>
    </dgm:pt>
    <dgm:pt modelId="{199771B2-DFBE-42CB-900D-665D94A7D53C}" type="pres">
      <dgm:prSet presAssocID="{E4FE74AA-A3CD-46F9-8164-04E553A3F067}" presName="medCircle2" presStyleLbl="vennNode1" presStyleIdx="4" presStyleCnt="10"/>
      <dgm:spPr/>
    </dgm:pt>
    <dgm:pt modelId="{4CD03FCC-EEA7-4DC4-A83F-DDFBC2442685}" type="pres">
      <dgm:prSet presAssocID="{E4FE74AA-A3CD-46F9-8164-04E553A3F067}" presName="txLvlOnly1" presStyleLbl="revTx" presStyleIdx="4" presStyleCnt="10"/>
      <dgm:spPr/>
    </dgm:pt>
    <dgm:pt modelId="{4D53A2C8-206D-46D1-80CF-DD02D5B07AE9}" type="pres">
      <dgm:prSet presAssocID="{0533DEA0-BDF0-4170-BC3E-258E74019791}" presName="noChildren" presStyleCnt="0"/>
      <dgm:spPr/>
    </dgm:pt>
    <dgm:pt modelId="{DC0AA746-D14F-4D16-8037-415C30B20BBC}" type="pres">
      <dgm:prSet presAssocID="{0533DEA0-BDF0-4170-BC3E-258E74019791}" presName="gap" presStyleCnt="0"/>
      <dgm:spPr/>
    </dgm:pt>
    <dgm:pt modelId="{0441B6A6-18AC-4970-9B0B-5F7B71BCC282}" type="pres">
      <dgm:prSet presAssocID="{0533DEA0-BDF0-4170-BC3E-258E74019791}" presName="medCircle2" presStyleLbl="vennNode1" presStyleIdx="5" presStyleCnt="10"/>
      <dgm:spPr/>
    </dgm:pt>
    <dgm:pt modelId="{EE7E4A4E-94AF-4791-AEF3-0D605637FEE1}" type="pres">
      <dgm:prSet presAssocID="{0533DEA0-BDF0-4170-BC3E-258E74019791}" presName="txLvlOnly1" presStyleLbl="revTx" presStyleIdx="5" presStyleCnt="10"/>
      <dgm:spPr/>
    </dgm:pt>
    <dgm:pt modelId="{17BAEDE0-88A8-4233-AD93-BDD618056AA3}" type="pres">
      <dgm:prSet presAssocID="{ACD8EB57-42DE-43FA-8A18-BCD24A6B463B}" presName="noChildren" presStyleCnt="0"/>
      <dgm:spPr/>
    </dgm:pt>
    <dgm:pt modelId="{DC0E69EC-1A8B-4430-9A34-5160FB7301A6}" type="pres">
      <dgm:prSet presAssocID="{ACD8EB57-42DE-43FA-8A18-BCD24A6B463B}" presName="gap" presStyleCnt="0"/>
      <dgm:spPr/>
    </dgm:pt>
    <dgm:pt modelId="{BB486065-9CAF-4ABE-A33E-89FEBC290464}" type="pres">
      <dgm:prSet presAssocID="{ACD8EB57-42DE-43FA-8A18-BCD24A6B463B}" presName="medCircle2" presStyleLbl="vennNode1" presStyleIdx="6" presStyleCnt="10"/>
      <dgm:spPr/>
    </dgm:pt>
    <dgm:pt modelId="{5BE7A6D0-F210-4918-9666-19DF15E5B0A5}" type="pres">
      <dgm:prSet presAssocID="{ACD8EB57-42DE-43FA-8A18-BCD24A6B463B}" presName="txLvlOnly1" presStyleLbl="revTx" presStyleIdx="6" presStyleCnt="10"/>
      <dgm:spPr/>
    </dgm:pt>
    <dgm:pt modelId="{D20675B4-DA70-4CE6-B744-0B26A768CBC6}" type="pres">
      <dgm:prSet presAssocID="{5310C817-D733-46EB-9320-597D94EE99A1}" presName="noChildren" presStyleCnt="0"/>
      <dgm:spPr/>
    </dgm:pt>
    <dgm:pt modelId="{E6B80D78-8F8B-4055-8F79-10C224499805}" type="pres">
      <dgm:prSet presAssocID="{5310C817-D733-46EB-9320-597D94EE99A1}" presName="gap" presStyleCnt="0"/>
      <dgm:spPr/>
    </dgm:pt>
    <dgm:pt modelId="{C07B4C90-D552-4949-85AC-0B3EB29631DC}" type="pres">
      <dgm:prSet presAssocID="{5310C817-D733-46EB-9320-597D94EE99A1}" presName="medCircle2" presStyleLbl="vennNode1" presStyleIdx="7" presStyleCnt="10"/>
      <dgm:spPr/>
    </dgm:pt>
    <dgm:pt modelId="{2C769708-2BBD-44B1-8941-F73D7DBFE865}" type="pres">
      <dgm:prSet presAssocID="{5310C817-D733-46EB-9320-597D94EE99A1}" presName="txLvlOnly1" presStyleLbl="revTx" presStyleIdx="7" presStyleCnt="10"/>
      <dgm:spPr/>
    </dgm:pt>
    <dgm:pt modelId="{38684E1D-25B7-4DD4-8770-C502D32CA953}" type="pres">
      <dgm:prSet presAssocID="{D09867B3-1550-4E8A-B5FA-CDAA4813C990}" presName="noChildren" presStyleCnt="0"/>
      <dgm:spPr/>
    </dgm:pt>
    <dgm:pt modelId="{A622BA4C-9D14-47F3-A672-8EA405609CA5}" type="pres">
      <dgm:prSet presAssocID="{D09867B3-1550-4E8A-B5FA-CDAA4813C990}" presName="gap" presStyleCnt="0"/>
      <dgm:spPr/>
    </dgm:pt>
    <dgm:pt modelId="{2B18BC2A-396D-47EE-A5DD-F8314731F7EB}" type="pres">
      <dgm:prSet presAssocID="{D09867B3-1550-4E8A-B5FA-CDAA4813C990}" presName="medCircle2" presStyleLbl="vennNode1" presStyleIdx="8" presStyleCnt="10"/>
      <dgm:spPr/>
    </dgm:pt>
    <dgm:pt modelId="{7F620AFA-F4AC-427D-85C3-16C1322565B7}" type="pres">
      <dgm:prSet presAssocID="{D09867B3-1550-4E8A-B5FA-CDAA4813C990}" presName="txLvlOnly1" presStyleLbl="revTx" presStyleIdx="8" presStyleCnt="10"/>
      <dgm:spPr/>
    </dgm:pt>
    <dgm:pt modelId="{5780D565-1947-4940-9C3A-074055DC1708}" type="pres">
      <dgm:prSet presAssocID="{656A7DF3-A06A-4238-99DE-DB0A5B6C1725}" presName="noChildren" presStyleCnt="0"/>
      <dgm:spPr/>
    </dgm:pt>
    <dgm:pt modelId="{D4FE1D31-5EB6-4933-AAB5-06B0E77C8412}" type="pres">
      <dgm:prSet presAssocID="{656A7DF3-A06A-4238-99DE-DB0A5B6C1725}" presName="gap" presStyleCnt="0"/>
      <dgm:spPr/>
    </dgm:pt>
    <dgm:pt modelId="{C8A79B81-2AAE-4FB7-996B-2A7F600DB671}" type="pres">
      <dgm:prSet presAssocID="{656A7DF3-A06A-4238-99DE-DB0A5B6C1725}" presName="medCircle2" presStyleLbl="vennNode1" presStyleIdx="9" presStyleCnt="10"/>
      <dgm:spPr/>
    </dgm:pt>
    <dgm:pt modelId="{09789367-A743-48F2-89F3-AAA785A08B22}" type="pres">
      <dgm:prSet presAssocID="{656A7DF3-A06A-4238-99DE-DB0A5B6C1725}" presName="txLvlOnly1" presStyleLbl="revTx" presStyleIdx="9" presStyleCnt="10"/>
      <dgm:spPr/>
    </dgm:pt>
  </dgm:ptLst>
  <dgm:cxnLst>
    <dgm:cxn modelId="{6B7B5B13-49D9-4446-B76A-BD582712D744}" srcId="{69326753-0BE3-43A4-98CE-2DCB9F26B976}" destId="{3E311926-A29E-4881-8593-DAA9E48365FC}" srcOrd="3" destOrd="0" parTransId="{C8C55491-E672-4100-8D43-C6120BD8FD15}" sibTransId="{9C5231D7-7F5C-48A3-8094-FC1ECE8D50BD}"/>
    <dgm:cxn modelId="{0BDEA037-50A4-46FD-B1FC-417BFFB3C348}" srcId="{69326753-0BE3-43A4-98CE-2DCB9F26B976}" destId="{D0ADEE6A-EB04-470D-9E03-AEA069DD4CD0}" srcOrd="0" destOrd="0" parTransId="{105C1F02-9492-4087-A2F1-2D45A6DA16A5}" sibTransId="{8E15898D-1465-4CA4-9009-7FEC27574429}"/>
    <dgm:cxn modelId="{F5A2D33B-E0C9-46EB-9EE3-F34FDFFD7A56}" srcId="{69326753-0BE3-43A4-98CE-2DCB9F26B976}" destId="{0533DEA0-BDF0-4170-BC3E-258E74019791}" srcOrd="5" destOrd="0" parTransId="{9C7699CF-B9D5-4ED7-8154-EC7884AA53C9}" sibTransId="{F7526136-33FD-4E38-B577-0BAA9A0F9775}"/>
    <dgm:cxn modelId="{BF77135B-4D68-4E6C-BE4D-B6D9E82FE1E4}" srcId="{69326753-0BE3-43A4-98CE-2DCB9F26B976}" destId="{5310C817-D733-46EB-9320-597D94EE99A1}" srcOrd="7" destOrd="0" parTransId="{41A1CD8D-03E3-4FB3-871B-CB711EE07996}" sibTransId="{2EC173E0-AD55-4C9A-B99A-05425E1414EE}"/>
    <dgm:cxn modelId="{849BB046-0102-4C0B-A9D8-0B7732CD4DCC}" type="presOf" srcId="{69326753-0BE3-43A4-98CE-2DCB9F26B976}" destId="{5D04A2FF-EA97-44F9-A65B-F6E63010976E}" srcOrd="0" destOrd="0" presId="urn:microsoft.com/office/officeart/2008/layout/VerticalCircleList"/>
    <dgm:cxn modelId="{1ED1F569-E470-4F5C-95BD-F4948117A2A0}" type="presOf" srcId="{541DF148-39E5-4AE7-9A75-90C98AB27C51}" destId="{BE23120B-F043-4433-A458-265AF522B861}" srcOrd="0" destOrd="0" presId="urn:microsoft.com/office/officeart/2008/layout/VerticalCircleList"/>
    <dgm:cxn modelId="{24D9D94B-6C5B-420B-A316-2C988A0E07C9}" type="presOf" srcId="{D0ADEE6A-EB04-470D-9E03-AEA069DD4CD0}" destId="{93FA086A-4A2C-4A3F-9295-F388E6AA2E48}" srcOrd="0" destOrd="0" presId="urn:microsoft.com/office/officeart/2008/layout/VerticalCircleList"/>
    <dgm:cxn modelId="{074A6672-851E-4E3B-93A1-08B47AF42EAF}" type="presOf" srcId="{656A7DF3-A06A-4238-99DE-DB0A5B6C1725}" destId="{09789367-A743-48F2-89F3-AAA785A08B22}" srcOrd="0" destOrd="0" presId="urn:microsoft.com/office/officeart/2008/layout/VerticalCircleList"/>
    <dgm:cxn modelId="{80F1FB77-6F0D-4A81-974A-85ADBBDAF084}" type="presOf" srcId="{0533DEA0-BDF0-4170-BC3E-258E74019791}" destId="{EE7E4A4E-94AF-4791-AEF3-0D605637FEE1}" srcOrd="0" destOrd="0" presId="urn:microsoft.com/office/officeart/2008/layout/VerticalCircleList"/>
    <dgm:cxn modelId="{FA3E1D58-D2BF-45DB-932A-735FCF81F017}" srcId="{69326753-0BE3-43A4-98CE-2DCB9F26B976}" destId="{ACD8EB57-42DE-43FA-8A18-BCD24A6B463B}" srcOrd="6" destOrd="0" parTransId="{C78CB333-6B45-4B03-99B5-E89E539F14B1}" sibTransId="{2FF3CEA4-8930-43D8-A82C-F43B9606C603}"/>
    <dgm:cxn modelId="{6330FA87-4452-446C-B459-C1BEAE9ECEBA}" type="presOf" srcId="{3E311926-A29E-4881-8593-DAA9E48365FC}" destId="{20FC7078-48B7-4B9D-BE9B-DFD29D4C06FF}" srcOrd="0" destOrd="0" presId="urn:microsoft.com/office/officeart/2008/layout/VerticalCircleList"/>
    <dgm:cxn modelId="{8E343D99-92BD-4405-86C3-4958B5F4F0A3}" srcId="{69326753-0BE3-43A4-98CE-2DCB9F26B976}" destId="{541DF148-39E5-4AE7-9A75-90C98AB27C51}" srcOrd="1" destOrd="0" parTransId="{4E9C4C58-5D9F-4E51-B006-85208AB8ADD8}" sibTransId="{D9FF712B-C0CC-4D43-87F2-2B95368FF549}"/>
    <dgm:cxn modelId="{6AC9D49E-980A-4488-A355-3B7984965DED}" srcId="{69326753-0BE3-43A4-98CE-2DCB9F26B976}" destId="{E4FE74AA-A3CD-46F9-8164-04E553A3F067}" srcOrd="4" destOrd="0" parTransId="{EF28FF57-4C32-4BC4-9D88-5CD864D262F7}" sibTransId="{7F344724-24E6-4B6E-817A-87F97551A951}"/>
    <dgm:cxn modelId="{1A1494BD-FE20-427B-988B-FAD0145D0193}" type="presOf" srcId="{F282B66F-2D36-4FEB-A81C-7C31FE0F304B}" destId="{A862A63D-6BCB-4F8D-9635-4FAC05C4BEAE}" srcOrd="0" destOrd="0" presId="urn:microsoft.com/office/officeart/2008/layout/VerticalCircleList"/>
    <dgm:cxn modelId="{2E14A0C4-F4BB-4522-94B5-407DE3E09F26}" type="presOf" srcId="{ACD8EB57-42DE-43FA-8A18-BCD24A6B463B}" destId="{5BE7A6D0-F210-4918-9666-19DF15E5B0A5}" srcOrd="0" destOrd="0" presId="urn:microsoft.com/office/officeart/2008/layout/VerticalCircleList"/>
    <dgm:cxn modelId="{04FF0DC7-68CE-4805-AAC8-F6790EF1FA72}" type="presOf" srcId="{D09867B3-1550-4E8A-B5FA-CDAA4813C990}" destId="{7F620AFA-F4AC-427D-85C3-16C1322565B7}" srcOrd="0" destOrd="0" presId="urn:microsoft.com/office/officeart/2008/layout/VerticalCircleList"/>
    <dgm:cxn modelId="{DA98F7C7-0C84-463F-B27C-94828F9A1B91}" type="presOf" srcId="{E4FE74AA-A3CD-46F9-8164-04E553A3F067}" destId="{4CD03FCC-EEA7-4DC4-A83F-DDFBC2442685}" srcOrd="0" destOrd="0" presId="urn:microsoft.com/office/officeart/2008/layout/VerticalCircleList"/>
    <dgm:cxn modelId="{BA464AEE-F6D8-4691-BA4C-1E9F209348DC}" srcId="{69326753-0BE3-43A4-98CE-2DCB9F26B976}" destId="{656A7DF3-A06A-4238-99DE-DB0A5B6C1725}" srcOrd="9" destOrd="0" parTransId="{1FD84858-9CF9-4B56-A2F8-A996173EEFDA}" sibTransId="{4E300ECD-C898-4C49-9F2C-109BAD077D2F}"/>
    <dgm:cxn modelId="{593887F5-88CD-46B2-BAC5-F66B9132663B}" srcId="{69326753-0BE3-43A4-98CE-2DCB9F26B976}" destId="{F282B66F-2D36-4FEB-A81C-7C31FE0F304B}" srcOrd="2" destOrd="0" parTransId="{5416ED86-07E4-40E7-907E-25D1337E6DBD}" sibTransId="{322ACB07-6975-4F82-9D29-1FB8BA60F63E}"/>
    <dgm:cxn modelId="{E3898EFB-B023-4C85-B55E-373F142A4BE5}" type="presOf" srcId="{5310C817-D733-46EB-9320-597D94EE99A1}" destId="{2C769708-2BBD-44B1-8941-F73D7DBFE865}" srcOrd="0" destOrd="0" presId="urn:microsoft.com/office/officeart/2008/layout/VerticalCircleList"/>
    <dgm:cxn modelId="{B244E7FC-BD16-444D-A237-178BF7C09C17}" srcId="{69326753-0BE3-43A4-98CE-2DCB9F26B976}" destId="{D09867B3-1550-4E8A-B5FA-CDAA4813C990}" srcOrd="8" destOrd="0" parTransId="{4C3969F9-5B05-4F33-817A-2041BAC55C95}" sibTransId="{897646BC-8CA4-40AA-964B-46A74A0511AE}"/>
    <dgm:cxn modelId="{42A33A9C-E32F-41B6-848C-AF3438143C59}" type="presParOf" srcId="{5D04A2FF-EA97-44F9-A65B-F6E63010976E}" destId="{24B3F6E5-7B8D-42F1-8D92-38A49F8045B7}" srcOrd="0" destOrd="0" presId="urn:microsoft.com/office/officeart/2008/layout/VerticalCircleList"/>
    <dgm:cxn modelId="{9427FD1E-A0F9-407B-838F-5DF4D40D53C3}" type="presParOf" srcId="{24B3F6E5-7B8D-42F1-8D92-38A49F8045B7}" destId="{BDBCCA71-0BF2-431A-AFC2-53C0B2651DE7}" srcOrd="0" destOrd="0" presId="urn:microsoft.com/office/officeart/2008/layout/VerticalCircleList"/>
    <dgm:cxn modelId="{9CC8B6BC-F1C1-4C00-B731-D49D8EB2A9E2}" type="presParOf" srcId="{24B3F6E5-7B8D-42F1-8D92-38A49F8045B7}" destId="{285B0760-E851-4BBD-B04D-F0FFED663C17}" srcOrd="1" destOrd="0" presId="urn:microsoft.com/office/officeart/2008/layout/VerticalCircleList"/>
    <dgm:cxn modelId="{010A14BB-BAAF-4EAF-BCCF-686111DE7570}" type="presParOf" srcId="{24B3F6E5-7B8D-42F1-8D92-38A49F8045B7}" destId="{93FA086A-4A2C-4A3F-9295-F388E6AA2E48}" srcOrd="2" destOrd="0" presId="urn:microsoft.com/office/officeart/2008/layout/VerticalCircleList"/>
    <dgm:cxn modelId="{3B9E22BA-8356-4E60-A510-2C15B842C1F7}" type="presParOf" srcId="{5D04A2FF-EA97-44F9-A65B-F6E63010976E}" destId="{72ED4272-8B6A-4EA5-A3C7-E846BCCE4926}" srcOrd="1" destOrd="0" presId="urn:microsoft.com/office/officeart/2008/layout/VerticalCircleList"/>
    <dgm:cxn modelId="{6AECD405-49ED-4C93-A2B3-404E8F7727BE}" type="presParOf" srcId="{72ED4272-8B6A-4EA5-A3C7-E846BCCE4926}" destId="{066A3924-2000-4B0F-AEA1-B7625E5E205B}" srcOrd="0" destOrd="0" presId="urn:microsoft.com/office/officeart/2008/layout/VerticalCircleList"/>
    <dgm:cxn modelId="{76D60C38-0C79-4C85-9B3B-7020B8E95A38}" type="presParOf" srcId="{72ED4272-8B6A-4EA5-A3C7-E846BCCE4926}" destId="{3437BC14-558B-417D-A049-103CFBCB44BE}" srcOrd="1" destOrd="0" presId="urn:microsoft.com/office/officeart/2008/layout/VerticalCircleList"/>
    <dgm:cxn modelId="{9EE91150-A69D-4CE0-A77A-18C1E9AFBC2B}" type="presParOf" srcId="{72ED4272-8B6A-4EA5-A3C7-E846BCCE4926}" destId="{BE23120B-F043-4433-A458-265AF522B861}" srcOrd="2" destOrd="0" presId="urn:microsoft.com/office/officeart/2008/layout/VerticalCircleList"/>
    <dgm:cxn modelId="{4C8EFE70-27B0-49F2-8CF3-B77BA2368D90}" type="presParOf" srcId="{5D04A2FF-EA97-44F9-A65B-F6E63010976E}" destId="{7406A9E8-1F48-4FAE-9133-68C927CFF50B}" srcOrd="2" destOrd="0" presId="urn:microsoft.com/office/officeart/2008/layout/VerticalCircleList"/>
    <dgm:cxn modelId="{BCC44F4D-537D-463A-82E1-0F050B98F224}" type="presParOf" srcId="{7406A9E8-1F48-4FAE-9133-68C927CFF50B}" destId="{ED1CF80B-A0FB-4DE5-B964-459EF22BFE07}" srcOrd="0" destOrd="0" presId="urn:microsoft.com/office/officeart/2008/layout/VerticalCircleList"/>
    <dgm:cxn modelId="{634B9AF8-7023-43D3-BCDA-8554FA0E0E79}" type="presParOf" srcId="{7406A9E8-1F48-4FAE-9133-68C927CFF50B}" destId="{C219E861-8361-4FFD-9D84-A81433978E9E}" srcOrd="1" destOrd="0" presId="urn:microsoft.com/office/officeart/2008/layout/VerticalCircleList"/>
    <dgm:cxn modelId="{D540D499-E80E-442E-9CC5-C59A5F1E9C8D}" type="presParOf" srcId="{7406A9E8-1F48-4FAE-9133-68C927CFF50B}" destId="{A862A63D-6BCB-4F8D-9635-4FAC05C4BEAE}" srcOrd="2" destOrd="0" presId="urn:microsoft.com/office/officeart/2008/layout/VerticalCircleList"/>
    <dgm:cxn modelId="{FF7DD7FC-D838-4005-97F9-D84288B7643D}" type="presParOf" srcId="{5D04A2FF-EA97-44F9-A65B-F6E63010976E}" destId="{45695B03-DB82-4138-91CB-5480281116B2}" srcOrd="3" destOrd="0" presId="urn:microsoft.com/office/officeart/2008/layout/VerticalCircleList"/>
    <dgm:cxn modelId="{F967A522-3F3B-4059-8406-6E8F24EEFBC3}" type="presParOf" srcId="{45695B03-DB82-4138-91CB-5480281116B2}" destId="{F89F5C4A-4B99-40B1-9B8D-DCBACB4C7092}" srcOrd="0" destOrd="0" presId="urn:microsoft.com/office/officeart/2008/layout/VerticalCircleList"/>
    <dgm:cxn modelId="{FD8EA0DC-B0A6-4BB9-A039-C44833B5D5C0}" type="presParOf" srcId="{45695B03-DB82-4138-91CB-5480281116B2}" destId="{70042614-D7EB-4A96-A0B7-26A3574AA926}" srcOrd="1" destOrd="0" presId="urn:microsoft.com/office/officeart/2008/layout/VerticalCircleList"/>
    <dgm:cxn modelId="{2764941E-D534-43E6-B1D5-445D5EC61D20}" type="presParOf" srcId="{45695B03-DB82-4138-91CB-5480281116B2}" destId="{20FC7078-48B7-4B9D-BE9B-DFD29D4C06FF}" srcOrd="2" destOrd="0" presId="urn:microsoft.com/office/officeart/2008/layout/VerticalCircleList"/>
    <dgm:cxn modelId="{2CE425E6-1D77-4872-A50F-A4A4BA0F1392}" type="presParOf" srcId="{5D04A2FF-EA97-44F9-A65B-F6E63010976E}" destId="{A4D03752-D79A-41BF-88FF-B38DF95F4E71}" srcOrd="4" destOrd="0" presId="urn:microsoft.com/office/officeart/2008/layout/VerticalCircleList"/>
    <dgm:cxn modelId="{39388641-FEB2-442E-8022-9F7307444D07}" type="presParOf" srcId="{A4D03752-D79A-41BF-88FF-B38DF95F4E71}" destId="{E0667837-5826-43C2-85D8-6171B188A18A}" srcOrd="0" destOrd="0" presId="urn:microsoft.com/office/officeart/2008/layout/VerticalCircleList"/>
    <dgm:cxn modelId="{CAA09B5D-9B1D-45F3-8376-5E0D0852909F}" type="presParOf" srcId="{A4D03752-D79A-41BF-88FF-B38DF95F4E71}" destId="{199771B2-DFBE-42CB-900D-665D94A7D53C}" srcOrd="1" destOrd="0" presId="urn:microsoft.com/office/officeart/2008/layout/VerticalCircleList"/>
    <dgm:cxn modelId="{7264D90D-C8C9-4706-8662-F2096AEDACB9}" type="presParOf" srcId="{A4D03752-D79A-41BF-88FF-B38DF95F4E71}" destId="{4CD03FCC-EEA7-4DC4-A83F-DDFBC2442685}" srcOrd="2" destOrd="0" presId="urn:microsoft.com/office/officeart/2008/layout/VerticalCircleList"/>
    <dgm:cxn modelId="{73DA0F61-EE77-461F-AEC6-D9BD4811C506}" type="presParOf" srcId="{5D04A2FF-EA97-44F9-A65B-F6E63010976E}" destId="{4D53A2C8-206D-46D1-80CF-DD02D5B07AE9}" srcOrd="5" destOrd="0" presId="urn:microsoft.com/office/officeart/2008/layout/VerticalCircleList"/>
    <dgm:cxn modelId="{E859256F-51A8-48A3-B6F5-9670587991C8}" type="presParOf" srcId="{4D53A2C8-206D-46D1-80CF-DD02D5B07AE9}" destId="{DC0AA746-D14F-4D16-8037-415C30B20BBC}" srcOrd="0" destOrd="0" presId="urn:microsoft.com/office/officeart/2008/layout/VerticalCircleList"/>
    <dgm:cxn modelId="{81AFB1AC-EAE1-4CB2-91F3-76D4992DBE96}" type="presParOf" srcId="{4D53A2C8-206D-46D1-80CF-DD02D5B07AE9}" destId="{0441B6A6-18AC-4970-9B0B-5F7B71BCC282}" srcOrd="1" destOrd="0" presId="urn:microsoft.com/office/officeart/2008/layout/VerticalCircleList"/>
    <dgm:cxn modelId="{7AFA5D3B-8856-4125-8277-70ED0E1951FC}" type="presParOf" srcId="{4D53A2C8-206D-46D1-80CF-DD02D5B07AE9}" destId="{EE7E4A4E-94AF-4791-AEF3-0D605637FEE1}" srcOrd="2" destOrd="0" presId="urn:microsoft.com/office/officeart/2008/layout/VerticalCircleList"/>
    <dgm:cxn modelId="{2436EE75-FBCC-4B59-9588-401C74E9C695}" type="presParOf" srcId="{5D04A2FF-EA97-44F9-A65B-F6E63010976E}" destId="{17BAEDE0-88A8-4233-AD93-BDD618056AA3}" srcOrd="6" destOrd="0" presId="urn:microsoft.com/office/officeart/2008/layout/VerticalCircleList"/>
    <dgm:cxn modelId="{A267C6C9-4943-415A-BA1A-FA9E9FBD931E}" type="presParOf" srcId="{17BAEDE0-88A8-4233-AD93-BDD618056AA3}" destId="{DC0E69EC-1A8B-4430-9A34-5160FB7301A6}" srcOrd="0" destOrd="0" presId="urn:microsoft.com/office/officeart/2008/layout/VerticalCircleList"/>
    <dgm:cxn modelId="{F7DEDAEA-C468-4E1A-9AF1-C3B6DBD269D3}" type="presParOf" srcId="{17BAEDE0-88A8-4233-AD93-BDD618056AA3}" destId="{BB486065-9CAF-4ABE-A33E-89FEBC290464}" srcOrd="1" destOrd="0" presId="urn:microsoft.com/office/officeart/2008/layout/VerticalCircleList"/>
    <dgm:cxn modelId="{5F9E71BC-8CE0-4429-BA2D-0B7E0180EA9B}" type="presParOf" srcId="{17BAEDE0-88A8-4233-AD93-BDD618056AA3}" destId="{5BE7A6D0-F210-4918-9666-19DF15E5B0A5}" srcOrd="2" destOrd="0" presId="urn:microsoft.com/office/officeart/2008/layout/VerticalCircleList"/>
    <dgm:cxn modelId="{5A37E6CC-B559-4AFD-971D-A20DBAE288A4}" type="presParOf" srcId="{5D04A2FF-EA97-44F9-A65B-F6E63010976E}" destId="{D20675B4-DA70-4CE6-B744-0B26A768CBC6}" srcOrd="7" destOrd="0" presId="urn:microsoft.com/office/officeart/2008/layout/VerticalCircleList"/>
    <dgm:cxn modelId="{8ED65C70-869C-47B7-B389-D1E5A43AC293}" type="presParOf" srcId="{D20675B4-DA70-4CE6-B744-0B26A768CBC6}" destId="{E6B80D78-8F8B-4055-8F79-10C224499805}" srcOrd="0" destOrd="0" presId="urn:microsoft.com/office/officeart/2008/layout/VerticalCircleList"/>
    <dgm:cxn modelId="{95733E88-BE85-412C-8881-2AAD2E94A683}" type="presParOf" srcId="{D20675B4-DA70-4CE6-B744-0B26A768CBC6}" destId="{C07B4C90-D552-4949-85AC-0B3EB29631DC}" srcOrd="1" destOrd="0" presId="urn:microsoft.com/office/officeart/2008/layout/VerticalCircleList"/>
    <dgm:cxn modelId="{C9BF239C-C757-4584-9789-298A0E7D5DEC}" type="presParOf" srcId="{D20675B4-DA70-4CE6-B744-0B26A768CBC6}" destId="{2C769708-2BBD-44B1-8941-F73D7DBFE865}" srcOrd="2" destOrd="0" presId="urn:microsoft.com/office/officeart/2008/layout/VerticalCircleList"/>
    <dgm:cxn modelId="{306CC6D8-2451-4D02-898C-0DF4D51F91AB}" type="presParOf" srcId="{5D04A2FF-EA97-44F9-A65B-F6E63010976E}" destId="{38684E1D-25B7-4DD4-8770-C502D32CA953}" srcOrd="8" destOrd="0" presId="urn:microsoft.com/office/officeart/2008/layout/VerticalCircleList"/>
    <dgm:cxn modelId="{90FB753A-D0A9-4B00-A7DC-091EF9B10563}" type="presParOf" srcId="{38684E1D-25B7-4DD4-8770-C502D32CA953}" destId="{A622BA4C-9D14-47F3-A672-8EA405609CA5}" srcOrd="0" destOrd="0" presId="urn:microsoft.com/office/officeart/2008/layout/VerticalCircleList"/>
    <dgm:cxn modelId="{D0BBDA63-FA86-4F03-B7C3-6CE537977D83}" type="presParOf" srcId="{38684E1D-25B7-4DD4-8770-C502D32CA953}" destId="{2B18BC2A-396D-47EE-A5DD-F8314731F7EB}" srcOrd="1" destOrd="0" presId="urn:microsoft.com/office/officeart/2008/layout/VerticalCircleList"/>
    <dgm:cxn modelId="{FD8FC2A4-9DDA-436B-9CAF-BB30E5DADE78}" type="presParOf" srcId="{38684E1D-25B7-4DD4-8770-C502D32CA953}" destId="{7F620AFA-F4AC-427D-85C3-16C1322565B7}" srcOrd="2" destOrd="0" presId="urn:microsoft.com/office/officeart/2008/layout/VerticalCircleList"/>
    <dgm:cxn modelId="{939357ED-E81C-437B-BBA8-7BF268733C76}" type="presParOf" srcId="{5D04A2FF-EA97-44F9-A65B-F6E63010976E}" destId="{5780D565-1947-4940-9C3A-074055DC1708}" srcOrd="9" destOrd="0" presId="urn:microsoft.com/office/officeart/2008/layout/VerticalCircleList"/>
    <dgm:cxn modelId="{0BEF77AE-A4EF-4ABB-9C73-7F854BDB8514}" type="presParOf" srcId="{5780D565-1947-4940-9C3A-074055DC1708}" destId="{D4FE1D31-5EB6-4933-AAB5-06B0E77C8412}" srcOrd="0" destOrd="0" presId="urn:microsoft.com/office/officeart/2008/layout/VerticalCircleList"/>
    <dgm:cxn modelId="{FDD07DD8-7051-4317-826A-A91AE796CE07}" type="presParOf" srcId="{5780D565-1947-4940-9C3A-074055DC1708}" destId="{C8A79B81-2AAE-4FB7-996B-2A7F600DB671}" srcOrd="1" destOrd="0" presId="urn:microsoft.com/office/officeart/2008/layout/VerticalCircleList"/>
    <dgm:cxn modelId="{87F21766-813A-41BF-899A-F592E6D7040E}" type="presParOf" srcId="{5780D565-1947-4940-9C3A-074055DC1708}" destId="{09789367-A743-48F2-89F3-AAA785A08B22}"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1B8B3E8-4C87-471B-9505-A20D1E13BAE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73CF0D6-DBCB-4761-84C3-999ADBBCB35C}">
      <dgm:prSet/>
      <dgm:spPr/>
      <dgm:t>
        <a:bodyPr/>
        <a:lstStyle/>
        <a:p>
          <a:r>
            <a:rPr lang="en-US"/>
            <a:t>Fear</a:t>
          </a:r>
        </a:p>
      </dgm:t>
    </dgm:pt>
    <dgm:pt modelId="{89EF9BDF-0556-4C3A-9693-876278F84011}" type="parTrans" cxnId="{89DE5FF5-5D26-439D-BF8E-1100182CC655}">
      <dgm:prSet/>
      <dgm:spPr/>
      <dgm:t>
        <a:bodyPr/>
        <a:lstStyle/>
        <a:p>
          <a:endParaRPr lang="en-US"/>
        </a:p>
      </dgm:t>
    </dgm:pt>
    <dgm:pt modelId="{1F5FF48F-2333-4F9C-AD0F-AAFEAC303917}" type="sibTrans" cxnId="{89DE5FF5-5D26-439D-BF8E-1100182CC655}">
      <dgm:prSet/>
      <dgm:spPr/>
      <dgm:t>
        <a:bodyPr/>
        <a:lstStyle/>
        <a:p>
          <a:endParaRPr lang="en-US"/>
        </a:p>
      </dgm:t>
    </dgm:pt>
    <dgm:pt modelId="{8D13F5D7-327F-4588-AD48-E34DC50AB19E}">
      <dgm:prSet/>
      <dgm:spPr/>
      <dgm:t>
        <a:bodyPr/>
        <a:lstStyle/>
        <a:p>
          <a:r>
            <a:rPr lang="en-US"/>
            <a:t>Anxiety</a:t>
          </a:r>
        </a:p>
      </dgm:t>
    </dgm:pt>
    <dgm:pt modelId="{1A28E4E4-6042-4D1A-ADCF-358A10C76019}" type="parTrans" cxnId="{F72EDC98-F509-42C2-A2DE-6D14C8E5642C}">
      <dgm:prSet/>
      <dgm:spPr/>
      <dgm:t>
        <a:bodyPr/>
        <a:lstStyle/>
        <a:p>
          <a:endParaRPr lang="en-US"/>
        </a:p>
      </dgm:t>
    </dgm:pt>
    <dgm:pt modelId="{12268AE8-9475-4795-A5AA-94366351925E}" type="sibTrans" cxnId="{F72EDC98-F509-42C2-A2DE-6D14C8E5642C}">
      <dgm:prSet/>
      <dgm:spPr/>
      <dgm:t>
        <a:bodyPr/>
        <a:lstStyle/>
        <a:p>
          <a:endParaRPr lang="en-US"/>
        </a:p>
      </dgm:t>
    </dgm:pt>
    <dgm:pt modelId="{336F75E2-C036-48BD-BBF2-45A65AB5A73C}">
      <dgm:prSet/>
      <dgm:spPr/>
      <dgm:t>
        <a:bodyPr/>
        <a:lstStyle/>
        <a:p>
          <a:r>
            <a:rPr lang="en-US"/>
            <a:t>Dignity</a:t>
          </a:r>
        </a:p>
      </dgm:t>
    </dgm:pt>
    <dgm:pt modelId="{6CD9520F-EE19-4F14-8430-E7F0EF0FC5C6}" type="parTrans" cxnId="{7A6C526F-F0C3-48D5-9AE3-623F5A295491}">
      <dgm:prSet/>
      <dgm:spPr/>
      <dgm:t>
        <a:bodyPr/>
        <a:lstStyle/>
        <a:p>
          <a:endParaRPr lang="en-US"/>
        </a:p>
      </dgm:t>
    </dgm:pt>
    <dgm:pt modelId="{48C62358-133D-465C-B27B-D0147D2A328D}" type="sibTrans" cxnId="{7A6C526F-F0C3-48D5-9AE3-623F5A295491}">
      <dgm:prSet/>
      <dgm:spPr/>
      <dgm:t>
        <a:bodyPr/>
        <a:lstStyle/>
        <a:p>
          <a:endParaRPr lang="en-US"/>
        </a:p>
      </dgm:t>
    </dgm:pt>
    <dgm:pt modelId="{DDE3BAE6-83BB-4536-AFE3-DA5055975F9F}">
      <dgm:prSet/>
      <dgm:spPr/>
      <dgm:t>
        <a:bodyPr/>
        <a:lstStyle/>
        <a:p>
          <a:r>
            <a:rPr lang="en-US"/>
            <a:t>Privacy</a:t>
          </a:r>
        </a:p>
      </dgm:t>
    </dgm:pt>
    <dgm:pt modelId="{78D9EEE9-DEA3-47A8-B9F7-B6692C76D266}" type="parTrans" cxnId="{1A20628A-248B-41B7-982F-1FF73018DE05}">
      <dgm:prSet/>
      <dgm:spPr/>
      <dgm:t>
        <a:bodyPr/>
        <a:lstStyle/>
        <a:p>
          <a:endParaRPr lang="en-US"/>
        </a:p>
      </dgm:t>
    </dgm:pt>
    <dgm:pt modelId="{169B51DF-E3E5-4B3E-B59C-5EF02DAA4B22}" type="sibTrans" cxnId="{1A20628A-248B-41B7-982F-1FF73018DE05}">
      <dgm:prSet/>
      <dgm:spPr/>
      <dgm:t>
        <a:bodyPr/>
        <a:lstStyle/>
        <a:p>
          <a:endParaRPr lang="en-US"/>
        </a:p>
      </dgm:t>
    </dgm:pt>
    <dgm:pt modelId="{DEEE026E-CFD4-4F8E-8EB2-0E6519CE995C}">
      <dgm:prSet/>
      <dgm:spPr/>
      <dgm:t>
        <a:bodyPr/>
        <a:lstStyle/>
        <a:p>
          <a:r>
            <a:rPr lang="en-US"/>
            <a:t>Infringement or freedom of movement</a:t>
          </a:r>
          <a:r>
            <a:rPr lang="en-US">
              <a:latin typeface="Calibri Light" panose="020F0302020204030204"/>
            </a:rPr>
            <a:t> </a:t>
          </a:r>
          <a:endParaRPr lang="en-US"/>
        </a:p>
      </dgm:t>
    </dgm:pt>
    <dgm:pt modelId="{F7CFAB16-3966-44BE-BCD1-7BE804D855CA}" type="parTrans" cxnId="{E2629794-47BE-41C6-93FF-43E538B2AB22}">
      <dgm:prSet/>
      <dgm:spPr/>
      <dgm:t>
        <a:bodyPr/>
        <a:lstStyle/>
        <a:p>
          <a:endParaRPr lang="en-US"/>
        </a:p>
      </dgm:t>
    </dgm:pt>
    <dgm:pt modelId="{65C90E95-E039-4EF3-9769-B23B2A137ADC}" type="sibTrans" cxnId="{E2629794-47BE-41C6-93FF-43E538B2AB22}">
      <dgm:prSet/>
      <dgm:spPr/>
      <dgm:t>
        <a:bodyPr/>
        <a:lstStyle/>
        <a:p>
          <a:endParaRPr lang="en-US"/>
        </a:p>
      </dgm:t>
    </dgm:pt>
    <dgm:pt modelId="{1943F7EE-2D25-4843-B577-8183A997672F}">
      <dgm:prSet/>
      <dgm:spPr/>
      <dgm:t>
        <a:bodyPr/>
        <a:lstStyle/>
        <a:p>
          <a:r>
            <a:rPr lang="en-US"/>
            <a:t>Agitation</a:t>
          </a:r>
        </a:p>
      </dgm:t>
    </dgm:pt>
    <dgm:pt modelId="{6C06AE80-F89D-4F05-96F2-BD89A3D5B3EC}" type="parTrans" cxnId="{9C15DF8D-5DC9-4601-B528-C79F0238E918}">
      <dgm:prSet/>
      <dgm:spPr/>
      <dgm:t>
        <a:bodyPr/>
        <a:lstStyle/>
        <a:p>
          <a:endParaRPr lang="en-US"/>
        </a:p>
      </dgm:t>
    </dgm:pt>
    <dgm:pt modelId="{61D38582-7A8D-4A6C-A6B2-21FC1B33161E}" type="sibTrans" cxnId="{9C15DF8D-5DC9-4601-B528-C79F0238E918}">
      <dgm:prSet/>
      <dgm:spPr/>
      <dgm:t>
        <a:bodyPr/>
        <a:lstStyle/>
        <a:p>
          <a:endParaRPr lang="en-US"/>
        </a:p>
      </dgm:t>
    </dgm:pt>
    <dgm:pt modelId="{215E8B53-2156-4FE9-B2FE-24BFF308B1E7}">
      <dgm:prSet/>
      <dgm:spPr/>
      <dgm:t>
        <a:bodyPr/>
        <a:lstStyle/>
        <a:p>
          <a:r>
            <a:rPr lang="en-US"/>
            <a:t>Decreased mobility</a:t>
          </a:r>
        </a:p>
      </dgm:t>
    </dgm:pt>
    <dgm:pt modelId="{211B5CCF-F467-4408-939A-1163224F2378}" type="parTrans" cxnId="{E1FB7B73-F0D4-4FBF-8A15-F4D53F4952F3}">
      <dgm:prSet/>
      <dgm:spPr/>
      <dgm:t>
        <a:bodyPr/>
        <a:lstStyle/>
        <a:p>
          <a:endParaRPr lang="en-US"/>
        </a:p>
      </dgm:t>
    </dgm:pt>
    <dgm:pt modelId="{06F7F517-9948-43CD-8FE1-DB3A276FF9A7}" type="sibTrans" cxnId="{E1FB7B73-F0D4-4FBF-8A15-F4D53F4952F3}">
      <dgm:prSet/>
      <dgm:spPr/>
      <dgm:t>
        <a:bodyPr/>
        <a:lstStyle/>
        <a:p>
          <a:endParaRPr lang="en-US"/>
        </a:p>
      </dgm:t>
    </dgm:pt>
    <dgm:pt modelId="{3BA8BE25-FA9E-447A-8A0C-B6DD1A64B5E8}">
      <dgm:prSet/>
      <dgm:spPr/>
      <dgm:t>
        <a:bodyPr/>
        <a:lstStyle/>
        <a:p>
          <a:r>
            <a:rPr lang="en-US"/>
            <a:t>Sleep disturbances</a:t>
          </a:r>
        </a:p>
      </dgm:t>
    </dgm:pt>
    <dgm:pt modelId="{EAC3E629-3ED2-4E10-9640-B71B5896107C}" type="parTrans" cxnId="{7E3B67BB-D967-4A15-8ECF-F13ECEE930B4}">
      <dgm:prSet/>
      <dgm:spPr/>
      <dgm:t>
        <a:bodyPr/>
        <a:lstStyle/>
        <a:p>
          <a:endParaRPr lang="en-US"/>
        </a:p>
      </dgm:t>
    </dgm:pt>
    <dgm:pt modelId="{B932CD34-29AC-41D3-9217-DFB3C1B6AAB6}" type="sibTrans" cxnId="{7E3B67BB-D967-4A15-8ECF-F13ECEE930B4}">
      <dgm:prSet/>
      <dgm:spPr/>
      <dgm:t>
        <a:bodyPr/>
        <a:lstStyle/>
        <a:p>
          <a:endParaRPr lang="en-US"/>
        </a:p>
      </dgm:t>
    </dgm:pt>
    <dgm:pt modelId="{0F71B264-F42D-4185-8EDA-3D0173344DE0}" type="pres">
      <dgm:prSet presAssocID="{81B8B3E8-4C87-471B-9505-A20D1E13BAE5}" presName="diagram" presStyleCnt="0">
        <dgm:presLayoutVars>
          <dgm:dir/>
          <dgm:resizeHandles val="exact"/>
        </dgm:presLayoutVars>
      </dgm:prSet>
      <dgm:spPr/>
    </dgm:pt>
    <dgm:pt modelId="{3BB5DA5C-3185-477E-A766-46B4E6016A6F}" type="pres">
      <dgm:prSet presAssocID="{073CF0D6-DBCB-4761-84C3-999ADBBCB35C}" presName="node" presStyleLbl="node1" presStyleIdx="0" presStyleCnt="8">
        <dgm:presLayoutVars>
          <dgm:bulletEnabled val="1"/>
        </dgm:presLayoutVars>
      </dgm:prSet>
      <dgm:spPr/>
    </dgm:pt>
    <dgm:pt modelId="{1BBEE220-A154-4BE5-B76B-E293CE83688C}" type="pres">
      <dgm:prSet presAssocID="{1F5FF48F-2333-4F9C-AD0F-AAFEAC303917}" presName="sibTrans" presStyleCnt="0"/>
      <dgm:spPr/>
    </dgm:pt>
    <dgm:pt modelId="{CC3FF7BE-1132-41E2-9610-095681FD37B3}" type="pres">
      <dgm:prSet presAssocID="{8D13F5D7-327F-4588-AD48-E34DC50AB19E}" presName="node" presStyleLbl="node1" presStyleIdx="1" presStyleCnt="8">
        <dgm:presLayoutVars>
          <dgm:bulletEnabled val="1"/>
        </dgm:presLayoutVars>
      </dgm:prSet>
      <dgm:spPr/>
    </dgm:pt>
    <dgm:pt modelId="{88BFC4F0-99FF-49C2-BAE7-F0560D4D2F7C}" type="pres">
      <dgm:prSet presAssocID="{12268AE8-9475-4795-A5AA-94366351925E}" presName="sibTrans" presStyleCnt="0"/>
      <dgm:spPr/>
    </dgm:pt>
    <dgm:pt modelId="{CDE47D68-0ED7-4FD9-A118-0124B6C913D5}" type="pres">
      <dgm:prSet presAssocID="{336F75E2-C036-48BD-BBF2-45A65AB5A73C}" presName="node" presStyleLbl="node1" presStyleIdx="2" presStyleCnt="8">
        <dgm:presLayoutVars>
          <dgm:bulletEnabled val="1"/>
        </dgm:presLayoutVars>
      </dgm:prSet>
      <dgm:spPr/>
    </dgm:pt>
    <dgm:pt modelId="{D3478CF9-689E-407F-BDCA-12383F8B3FBD}" type="pres">
      <dgm:prSet presAssocID="{48C62358-133D-465C-B27B-D0147D2A328D}" presName="sibTrans" presStyleCnt="0"/>
      <dgm:spPr/>
    </dgm:pt>
    <dgm:pt modelId="{3094D0F8-0E28-4B3E-98F2-54ADB8F8C196}" type="pres">
      <dgm:prSet presAssocID="{DDE3BAE6-83BB-4536-AFE3-DA5055975F9F}" presName="node" presStyleLbl="node1" presStyleIdx="3" presStyleCnt="8">
        <dgm:presLayoutVars>
          <dgm:bulletEnabled val="1"/>
        </dgm:presLayoutVars>
      </dgm:prSet>
      <dgm:spPr/>
    </dgm:pt>
    <dgm:pt modelId="{90BABDDA-BF04-4C62-89E4-B5401C1BBDE4}" type="pres">
      <dgm:prSet presAssocID="{169B51DF-E3E5-4B3E-B59C-5EF02DAA4B22}" presName="sibTrans" presStyleCnt="0"/>
      <dgm:spPr/>
    </dgm:pt>
    <dgm:pt modelId="{C3DC1DA5-68F9-4C64-BD53-9B044237C4A4}" type="pres">
      <dgm:prSet presAssocID="{DEEE026E-CFD4-4F8E-8EB2-0E6519CE995C}" presName="node" presStyleLbl="node1" presStyleIdx="4" presStyleCnt="8">
        <dgm:presLayoutVars>
          <dgm:bulletEnabled val="1"/>
        </dgm:presLayoutVars>
      </dgm:prSet>
      <dgm:spPr/>
    </dgm:pt>
    <dgm:pt modelId="{A57F57CE-39B7-40BE-B9A0-FB999734852F}" type="pres">
      <dgm:prSet presAssocID="{65C90E95-E039-4EF3-9769-B23B2A137ADC}" presName="sibTrans" presStyleCnt="0"/>
      <dgm:spPr/>
    </dgm:pt>
    <dgm:pt modelId="{8EB531DF-EC08-442C-BFDE-5C8AD95406FF}" type="pres">
      <dgm:prSet presAssocID="{1943F7EE-2D25-4843-B577-8183A997672F}" presName="node" presStyleLbl="node1" presStyleIdx="5" presStyleCnt="8">
        <dgm:presLayoutVars>
          <dgm:bulletEnabled val="1"/>
        </dgm:presLayoutVars>
      </dgm:prSet>
      <dgm:spPr/>
    </dgm:pt>
    <dgm:pt modelId="{DA1CA285-E4B5-4483-8EC6-2A78B5D388A7}" type="pres">
      <dgm:prSet presAssocID="{61D38582-7A8D-4A6C-A6B2-21FC1B33161E}" presName="sibTrans" presStyleCnt="0"/>
      <dgm:spPr/>
    </dgm:pt>
    <dgm:pt modelId="{56F5012A-0FB3-412E-9806-47019B77C825}" type="pres">
      <dgm:prSet presAssocID="{215E8B53-2156-4FE9-B2FE-24BFF308B1E7}" presName="node" presStyleLbl="node1" presStyleIdx="6" presStyleCnt="8">
        <dgm:presLayoutVars>
          <dgm:bulletEnabled val="1"/>
        </dgm:presLayoutVars>
      </dgm:prSet>
      <dgm:spPr/>
    </dgm:pt>
    <dgm:pt modelId="{8045719C-2A9E-4D9C-920E-F9B3E2C3D411}" type="pres">
      <dgm:prSet presAssocID="{06F7F517-9948-43CD-8FE1-DB3A276FF9A7}" presName="sibTrans" presStyleCnt="0"/>
      <dgm:spPr/>
    </dgm:pt>
    <dgm:pt modelId="{396888E9-8E89-439A-B6AB-121D15163A59}" type="pres">
      <dgm:prSet presAssocID="{3BA8BE25-FA9E-447A-8A0C-B6DD1A64B5E8}" presName="node" presStyleLbl="node1" presStyleIdx="7" presStyleCnt="8">
        <dgm:presLayoutVars>
          <dgm:bulletEnabled val="1"/>
        </dgm:presLayoutVars>
      </dgm:prSet>
      <dgm:spPr/>
    </dgm:pt>
  </dgm:ptLst>
  <dgm:cxnLst>
    <dgm:cxn modelId="{628C0C2F-C339-4C3B-BE6D-6297C26075DA}" type="presOf" srcId="{215E8B53-2156-4FE9-B2FE-24BFF308B1E7}" destId="{56F5012A-0FB3-412E-9806-47019B77C825}" srcOrd="0" destOrd="0" presId="urn:microsoft.com/office/officeart/2005/8/layout/default"/>
    <dgm:cxn modelId="{2CA95D3B-09AE-493B-A770-CC9A7D494E32}" type="presOf" srcId="{1943F7EE-2D25-4843-B577-8183A997672F}" destId="{8EB531DF-EC08-442C-BFDE-5C8AD95406FF}" srcOrd="0" destOrd="0" presId="urn:microsoft.com/office/officeart/2005/8/layout/default"/>
    <dgm:cxn modelId="{0ABE5268-E18E-4818-8993-3312F82C1E75}" type="presOf" srcId="{81B8B3E8-4C87-471B-9505-A20D1E13BAE5}" destId="{0F71B264-F42D-4185-8EDA-3D0173344DE0}" srcOrd="0" destOrd="0" presId="urn:microsoft.com/office/officeart/2005/8/layout/default"/>
    <dgm:cxn modelId="{EB1F1C6F-A213-42F9-91D6-1F22A327DD78}" type="presOf" srcId="{3BA8BE25-FA9E-447A-8A0C-B6DD1A64B5E8}" destId="{396888E9-8E89-439A-B6AB-121D15163A59}" srcOrd="0" destOrd="0" presId="urn:microsoft.com/office/officeart/2005/8/layout/default"/>
    <dgm:cxn modelId="{7A6C526F-F0C3-48D5-9AE3-623F5A295491}" srcId="{81B8B3E8-4C87-471B-9505-A20D1E13BAE5}" destId="{336F75E2-C036-48BD-BBF2-45A65AB5A73C}" srcOrd="2" destOrd="0" parTransId="{6CD9520F-EE19-4F14-8430-E7F0EF0FC5C6}" sibTransId="{48C62358-133D-465C-B27B-D0147D2A328D}"/>
    <dgm:cxn modelId="{E1FB7B73-F0D4-4FBF-8A15-F4D53F4952F3}" srcId="{81B8B3E8-4C87-471B-9505-A20D1E13BAE5}" destId="{215E8B53-2156-4FE9-B2FE-24BFF308B1E7}" srcOrd="6" destOrd="0" parTransId="{211B5CCF-F467-4408-939A-1163224F2378}" sibTransId="{06F7F517-9948-43CD-8FE1-DB3A276FF9A7}"/>
    <dgm:cxn modelId="{0A894B5A-9F0F-4192-8882-4D751954C65A}" type="presOf" srcId="{073CF0D6-DBCB-4761-84C3-999ADBBCB35C}" destId="{3BB5DA5C-3185-477E-A766-46B4E6016A6F}" srcOrd="0" destOrd="0" presId="urn:microsoft.com/office/officeart/2005/8/layout/default"/>
    <dgm:cxn modelId="{14DF2686-1793-400F-9F0D-2F6E82B8CE64}" type="presOf" srcId="{DDE3BAE6-83BB-4536-AFE3-DA5055975F9F}" destId="{3094D0F8-0E28-4B3E-98F2-54ADB8F8C196}" srcOrd="0" destOrd="0" presId="urn:microsoft.com/office/officeart/2005/8/layout/default"/>
    <dgm:cxn modelId="{1A20628A-248B-41B7-982F-1FF73018DE05}" srcId="{81B8B3E8-4C87-471B-9505-A20D1E13BAE5}" destId="{DDE3BAE6-83BB-4536-AFE3-DA5055975F9F}" srcOrd="3" destOrd="0" parTransId="{78D9EEE9-DEA3-47A8-B9F7-B6692C76D266}" sibTransId="{169B51DF-E3E5-4B3E-B59C-5EF02DAA4B22}"/>
    <dgm:cxn modelId="{9C15DF8D-5DC9-4601-B528-C79F0238E918}" srcId="{81B8B3E8-4C87-471B-9505-A20D1E13BAE5}" destId="{1943F7EE-2D25-4843-B577-8183A997672F}" srcOrd="5" destOrd="0" parTransId="{6C06AE80-F89D-4F05-96F2-BD89A3D5B3EC}" sibTransId="{61D38582-7A8D-4A6C-A6B2-21FC1B33161E}"/>
    <dgm:cxn modelId="{E2629794-47BE-41C6-93FF-43E538B2AB22}" srcId="{81B8B3E8-4C87-471B-9505-A20D1E13BAE5}" destId="{DEEE026E-CFD4-4F8E-8EB2-0E6519CE995C}" srcOrd="4" destOrd="0" parTransId="{F7CFAB16-3966-44BE-BCD1-7BE804D855CA}" sibTransId="{65C90E95-E039-4EF3-9769-B23B2A137ADC}"/>
    <dgm:cxn modelId="{F72EDC98-F509-42C2-A2DE-6D14C8E5642C}" srcId="{81B8B3E8-4C87-471B-9505-A20D1E13BAE5}" destId="{8D13F5D7-327F-4588-AD48-E34DC50AB19E}" srcOrd="1" destOrd="0" parTransId="{1A28E4E4-6042-4D1A-ADCF-358A10C76019}" sibTransId="{12268AE8-9475-4795-A5AA-94366351925E}"/>
    <dgm:cxn modelId="{03422F9B-E348-4D12-876A-E45AE6ACB53C}" type="presOf" srcId="{336F75E2-C036-48BD-BBF2-45A65AB5A73C}" destId="{CDE47D68-0ED7-4FD9-A118-0124B6C913D5}" srcOrd="0" destOrd="0" presId="urn:microsoft.com/office/officeart/2005/8/layout/default"/>
    <dgm:cxn modelId="{EB2DCEA1-0CE7-43B8-95C8-C0791F040A59}" type="presOf" srcId="{DEEE026E-CFD4-4F8E-8EB2-0E6519CE995C}" destId="{C3DC1DA5-68F9-4C64-BD53-9B044237C4A4}" srcOrd="0" destOrd="0" presId="urn:microsoft.com/office/officeart/2005/8/layout/default"/>
    <dgm:cxn modelId="{7E3B67BB-D967-4A15-8ECF-F13ECEE930B4}" srcId="{81B8B3E8-4C87-471B-9505-A20D1E13BAE5}" destId="{3BA8BE25-FA9E-447A-8A0C-B6DD1A64B5E8}" srcOrd="7" destOrd="0" parTransId="{EAC3E629-3ED2-4E10-9640-B71B5896107C}" sibTransId="{B932CD34-29AC-41D3-9217-DFB3C1B6AAB6}"/>
    <dgm:cxn modelId="{878759C5-E824-4533-9B2C-9E586A43FCBE}" type="presOf" srcId="{8D13F5D7-327F-4588-AD48-E34DC50AB19E}" destId="{CC3FF7BE-1132-41E2-9610-095681FD37B3}" srcOrd="0" destOrd="0" presId="urn:microsoft.com/office/officeart/2005/8/layout/default"/>
    <dgm:cxn modelId="{89DE5FF5-5D26-439D-BF8E-1100182CC655}" srcId="{81B8B3E8-4C87-471B-9505-A20D1E13BAE5}" destId="{073CF0D6-DBCB-4761-84C3-999ADBBCB35C}" srcOrd="0" destOrd="0" parTransId="{89EF9BDF-0556-4C3A-9693-876278F84011}" sibTransId="{1F5FF48F-2333-4F9C-AD0F-AAFEAC303917}"/>
    <dgm:cxn modelId="{47DD55C1-BC42-45F5-AEDC-883346BB91F7}" type="presParOf" srcId="{0F71B264-F42D-4185-8EDA-3D0173344DE0}" destId="{3BB5DA5C-3185-477E-A766-46B4E6016A6F}" srcOrd="0" destOrd="0" presId="urn:microsoft.com/office/officeart/2005/8/layout/default"/>
    <dgm:cxn modelId="{A7E5D976-3603-46DE-9874-FB0FC27BB953}" type="presParOf" srcId="{0F71B264-F42D-4185-8EDA-3D0173344DE0}" destId="{1BBEE220-A154-4BE5-B76B-E293CE83688C}" srcOrd="1" destOrd="0" presId="urn:microsoft.com/office/officeart/2005/8/layout/default"/>
    <dgm:cxn modelId="{82E6F123-35AA-442D-8B9F-6E56084CCCC2}" type="presParOf" srcId="{0F71B264-F42D-4185-8EDA-3D0173344DE0}" destId="{CC3FF7BE-1132-41E2-9610-095681FD37B3}" srcOrd="2" destOrd="0" presId="urn:microsoft.com/office/officeart/2005/8/layout/default"/>
    <dgm:cxn modelId="{939E9A9F-18B8-4B3C-95E5-839B789F5C60}" type="presParOf" srcId="{0F71B264-F42D-4185-8EDA-3D0173344DE0}" destId="{88BFC4F0-99FF-49C2-BAE7-F0560D4D2F7C}" srcOrd="3" destOrd="0" presId="urn:microsoft.com/office/officeart/2005/8/layout/default"/>
    <dgm:cxn modelId="{C748E41F-C47B-47D1-A4B9-8EB76B454FEF}" type="presParOf" srcId="{0F71B264-F42D-4185-8EDA-3D0173344DE0}" destId="{CDE47D68-0ED7-4FD9-A118-0124B6C913D5}" srcOrd="4" destOrd="0" presId="urn:microsoft.com/office/officeart/2005/8/layout/default"/>
    <dgm:cxn modelId="{F340A09E-8AE1-43C7-8330-E4AE1D3A0420}" type="presParOf" srcId="{0F71B264-F42D-4185-8EDA-3D0173344DE0}" destId="{D3478CF9-689E-407F-BDCA-12383F8B3FBD}" srcOrd="5" destOrd="0" presId="urn:microsoft.com/office/officeart/2005/8/layout/default"/>
    <dgm:cxn modelId="{2536D817-AF8E-4992-8177-0AE2850DE941}" type="presParOf" srcId="{0F71B264-F42D-4185-8EDA-3D0173344DE0}" destId="{3094D0F8-0E28-4B3E-98F2-54ADB8F8C196}" srcOrd="6" destOrd="0" presId="urn:microsoft.com/office/officeart/2005/8/layout/default"/>
    <dgm:cxn modelId="{CD9F4703-FA6D-45DD-A534-7C29D8D0685B}" type="presParOf" srcId="{0F71B264-F42D-4185-8EDA-3D0173344DE0}" destId="{90BABDDA-BF04-4C62-89E4-B5401C1BBDE4}" srcOrd="7" destOrd="0" presId="urn:microsoft.com/office/officeart/2005/8/layout/default"/>
    <dgm:cxn modelId="{B4F1DAFA-6D26-46CE-ABB0-260F5527D9F5}" type="presParOf" srcId="{0F71B264-F42D-4185-8EDA-3D0173344DE0}" destId="{C3DC1DA5-68F9-4C64-BD53-9B044237C4A4}" srcOrd="8" destOrd="0" presId="urn:microsoft.com/office/officeart/2005/8/layout/default"/>
    <dgm:cxn modelId="{AF887DFE-B64E-4AA4-82F9-9AFB21E49B90}" type="presParOf" srcId="{0F71B264-F42D-4185-8EDA-3D0173344DE0}" destId="{A57F57CE-39B7-40BE-B9A0-FB999734852F}" srcOrd="9" destOrd="0" presId="urn:microsoft.com/office/officeart/2005/8/layout/default"/>
    <dgm:cxn modelId="{050F61D2-15C2-4650-B4CC-9BDA2C71CD10}" type="presParOf" srcId="{0F71B264-F42D-4185-8EDA-3D0173344DE0}" destId="{8EB531DF-EC08-442C-BFDE-5C8AD95406FF}" srcOrd="10" destOrd="0" presId="urn:microsoft.com/office/officeart/2005/8/layout/default"/>
    <dgm:cxn modelId="{833DC864-36CF-4927-82BC-8305E652D295}" type="presParOf" srcId="{0F71B264-F42D-4185-8EDA-3D0173344DE0}" destId="{DA1CA285-E4B5-4483-8EC6-2A78B5D388A7}" srcOrd="11" destOrd="0" presId="urn:microsoft.com/office/officeart/2005/8/layout/default"/>
    <dgm:cxn modelId="{84234EC5-223F-4CD3-BC83-E7592948C35C}" type="presParOf" srcId="{0F71B264-F42D-4185-8EDA-3D0173344DE0}" destId="{56F5012A-0FB3-412E-9806-47019B77C825}" srcOrd="12" destOrd="0" presId="urn:microsoft.com/office/officeart/2005/8/layout/default"/>
    <dgm:cxn modelId="{4DD5514C-461B-446C-B99A-B784A514F132}" type="presParOf" srcId="{0F71B264-F42D-4185-8EDA-3D0173344DE0}" destId="{8045719C-2A9E-4D9C-920E-F9B3E2C3D411}" srcOrd="13" destOrd="0" presId="urn:microsoft.com/office/officeart/2005/8/layout/default"/>
    <dgm:cxn modelId="{36FC6A55-A38D-4176-B8D8-FA31474ADA80}" type="presParOf" srcId="{0F71B264-F42D-4185-8EDA-3D0173344DE0}" destId="{396888E9-8E89-439A-B6AB-121D15163A59}"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B0760-E851-4BBD-B04D-F0FFED663C17}">
      <dsp:nvSpPr>
        <dsp:cNvPr id="0" name=""/>
        <dsp:cNvSpPr/>
      </dsp:nvSpPr>
      <dsp:spPr>
        <a:xfrm>
          <a:off x="2440719" y="1440"/>
          <a:ext cx="602304" cy="60230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3FA086A-4A2C-4A3F-9295-F388E6AA2E48}">
      <dsp:nvSpPr>
        <dsp:cNvPr id="0" name=""/>
        <dsp:cNvSpPr/>
      </dsp:nvSpPr>
      <dsp:spPr>
        <a:xfrm>
          <a:off x="2741871" y="1440"/>
          <a:ext cx="3213516" cy="602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1910" rIns="0" bIns="41910" numCol="1" spcCol="1270" anchor="ctr" anchorCtr="0">
          <a:noAutofit/>
        </a:bodyPr>
        <a:lstStyle/>
        <a:p>
          <a:pPr marL="0" lvl="0" indent="0" algn="l" defTabSz="1466850">
            <a:lnSpc>
              <a:spcPct val="90000"/>
            </a:lnSpc>
            <a:spcBef>
              <a:spcPct val="0"/>
            </a:spcBef>
            <a:spcAft>
              <a:spcPct val="35000"/>
            </a:spcAft>
            <a:buNone/>
          </a:pPr>
          <a:r>
            <a:rPr lang="en-US" sz="3300" kern="1200" dirty="0"/>
            <a:t>Sacrum</a:t>
          </a:r>
        </a:p>
      </dsp:txBody>
      <dsp:txXfrm>
        <a:off x="2741871" y="1440"/>
        <a:ext cx="3213516" cy="602304"/>
      </dsp:txXfrm>
    </dsp:sp>
    <dsp:sp modelId="{3437BC14-558B-417D-A049-103CFBCB44BE}">
      <dsp:nvSpPr>
        <dsp:cNvPr id="0" name=""/>
        <dsp:cNvSpPr/>
      </dsp:nvSpPr>
      <dsp:spPr>
        <a:xfrm>
          <a:off x="2440719" y="603745"/>
          <a:ext cx="602304" cy="602304"/>
        </a:xfrm>
        <a:prstGeom prst="ellipse">
          <a:avLst/>
        </a:prstGeom>
        <a:solidFill>
          <a:schemeClr val="accent2">
            <a:alpha val="50000"/>
            <a:hueOff val="-161707"/>
            <a:satOff val="-9325"/>
            <a:lumOff val="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E23120B-F043-4433-A458-265AF522B861}">
      <dsp:nvSpPr>
        <dsp:cNvPr id="0" name=""/>
        <dsp:cNvSpPr/>
      </dsp:nvSpPr>
      <dsp:spPr>
        <a:xfrm>
          <a:off x="2741871" y="603745"/>
          <a:ext cx="3213516" cy="602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1910" rIns="0" bIns="41910" numCol="1" spcCol="1270" anchor="ctr" anchorCtr="0">
          <a:noAutofit/>
        </a:bodyPr>
        <a:lstStyle/>
        <a:p>
          <a:pPr marL="0" lvl="0" indent="0" algn="l" defTabSz="1466850">
            <a:lnSpc>
              <a:spcPct val="90000"/>
            </a:lnSpc>
            <a:spcBef>
              <a:spcPct val="0"/>
            </a:spcBef>
            <a:spcAft>
              <a:spcPct val="35000"/>
            </a:spcAft>
            <a:buNone/>
          </a:pPr>
          <a:r>
            <a:rPr lang="en-US" sz="3300" kern="1200" dirty="0"/>
            <a:t>Coccyx</a:t>
          </a:r>
        </a:p>
      </dsp:txBody>
      <dsp:txXfrm>
        <a:off x="2741871" y="603745"/>
        <a:ext cx="3213516" cy="602304"/>
      </dsp:txXfrm>
    </dsp:sp>
    <dsp:sp modelId="{C219E861-8361-4FFD-9D84-A81433978E9E}">
      <dsp:nvSpPr>
        <dsp:cNvPr id="0" name=""/>
        <dsp:cNvSpPr/>
      </dsp:nvSpPr>
      <dsp:spPr>
        <a:xfrm>
          <a:off x="2440719" y="1206050"/>
          <a:ext cx="602304" cy="602304"/>
        </a:xfrm>
        <a:prstGeom prst="ellipse">
          <a:avLst/>
        </a:prstGeom>
        <a:solidFill>
          <a:schemeClr val="accent2">
            <a:alpha val="50000"/>
            <a:hueOff val="-323414"/>
            <a:satOff val="-18651"/>
            <a:lumOff val="19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862A63D-6BCB-4F8D-9635-4FAC05C4BEAE}">
      <dsp:nvSpPr>
        <dsp:cNvPr id="0" name=""/>
        <dsp:cNvSpPr/>
      </dsp:nvSpPr>
      <dsp:spPr>
        <a:xfrm>
          <a:off x="2741871" y="1206050"/>
          <a:ext cx="3213516" cy="602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1910" rIns="0" bIns="41910" numCol="1" spcCol="1270" anchor="ctr" anchorCtr="0">
          <a:noAutofit/>
        </a:bodyPr>
        <a:lstStyle/>
        <a:p>
          <a:pPr marL="0" lvl="0" indent="0" algn="l" defTabSz="1466850">
            <a:lnSpc>
              <a:spcPct val="90000"/>
            </a:lnSpc>
            <a:spcBef>
              <a:spcPct val="0"/>
            </a:spcBef>
            <a:spcAft>
              <a:spcPct val="35000"/>
            </a:spcAft>
            <a:buNone/>
          </a:pPr>
          <a:r>
            <a:rPr lang="en-US" sz="3300" kern="1200" dirty="0"/>
            <a:t>Ears</a:t>
          </a:r>
        </a:p>
      </dsp:txBody>
      <dsp:txXfrm>
        <a:off x="2741871" y="1206050"/>
        <a:ext cx="3213516" cy="602304"/>
      </dsp:txXfrm>
    </dsp:sp>
    <dsp:sp modelId="{70042614-D7EB-4A96-A0B7-26A3574AA926}">
      <dsp:nvSpPr>
        <dsp:cNvPr id="0" name=""/>
        <dsp:cNvSpPr/>
      </dsp:nvSpPr>
      <dsp:spPr>
        <a:xfrm>
          <a:off x="2440719" y="1808355"/>
          <a:ext cx="602304" cy="602304"/>
        </a:xfrm>
        <a:prstGeom prst="ellipse">
          <a:avLst/>
        </a:prstGeom>
        <a:solidFill>
          <a:schemeClr val="accent2">
            <a:alpha val="50000"/>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0FC7078-48B7-4B9D-BE9B-DFD29D4C06FF}">
      <dsp:nvSpPr>
        <dsp:cNvPr id="0" name=""/>
        <dsp:cNvSpPr/>
      </dsp:nvSpPr>
      <dsp:spPr>
        <a:xfrm>
          <a:off x="2741871" y="1808355"/>
          <a:ext cx="3213516" cy="602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1910" rIns="0" bIns="41910" numCol="1" spcCol="1270" anchor="ctr" anchorCtr="0">
          <a:noAutofit/>
        </a:bodyPr>
        <a:lstStyle/>
        <a:p>
          <a:pPr marL="0" lvl="0" indent="0" algn="l" defTabSz="1466850">
            <a:lnSpc>
              <a:spcPct val="90000"/>
            </a:lnSpc>
            <a:spcBef>
              <a:spcPct val="0"/>
            </a:spcBef>
            <a:spcAft>
              <a:spcPct val="35000"/>
            </a:spcAft>
            <a:buNone/>
          </a:pPr>
          <a:r>
            <a:rPr lang="en-US" sz="3300" kern="1200" dirty="0"/>
            <a:t>Trochanters</a:t>
          </a:r>
        </a:p>
      </dsp:txBody>
      <dsp:txXfrm>
        <a:off x="2741871" y="1808355"/>
        <a:ext cx="3213516" cy="602304"/>
      </dsp:txXfrm>
    </dsp:sp>
    <dsp:sp modelId="{199771B2-DFBE-42CB-900D-665D94A7D53C}">
      <dsp:nvSpPr>
        <dsp:cNvPr id="0" name=""/>
        <dsp:cNvSpPr/>
      </dsp:nvSpPr>
      <dsp:spPr>
        <a:xfrm>
          <a:off x="2440719" y="2410659"/>
          <a:ext cx="602304" cy="602304"/>
        </a:xfrm>
        <a:prstGeom prst="ellipse">
          <a:avLst/>
        </a:prstGeom>
        <a:solidFill>
          <a:schemeClr val="accent2">
            <a:alpha val="50000"/>
            <a:hueOff val="-646828"/>
            <a:satOff val="-37301"/>
            <a:lumOff val="38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CD03FCC-EEA7-4DC4-A83F-DDFBC2442685}">
      <dsp:nvSpPr>
        <dsp:cNvPr id="0" name=""/>
        <dsp:cNvSpPr/>
      </dsp:nvSpPr>
      <dsp:spPr>
        <a:xfrm>
          <a:off x="2741871" y="2410659"/>
          <a:ext cx="3213516" cy="602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1910" rIns="0" bIns="41910" numCol="1" spcCol="1270" anchor="ctr" anchorCtr="0">
          <a:noAutofit/>
        </a:bodyPr>
        <a:lstStyle/>
        <a:p>
          <a:pPr marL="0" lvl="0" indent="0" algn="l" defTabSz="1466850">
            <a:lnSpc>
              <a:spcPct val="90000"/>
            </a:lnSpc>
            <a:spcBef>
              <a:spcPct val="0"/>
            </a:spcBef>
            <a:spcAft>
              <a:spcPct val="35000"/>
            </a:spcAft>
            <a:buNone/>
          </a:pPr>
          <a:r>
            <a:rPr lang="en-US" sz="3300" kern="1200" dirty="0"/>
            <a:t>Heels</a:t>
          </a:r>
        </a:p>
      </dsp:txBody>
      <dsp:txXfrm>
        <a:off x="2741871" y="2410659"/>
        <a:ext cx="3213516" cy="602304"/>
      </dsp:txXfrm>
    </dsp:sp>
    <dsp:sp modelId="{0441B6A6-18AC-4970-9B0B-5F7B71BCC282}">
      <dsp:nvSpPr>
        <dsp:cNvPr id="0" name=""/>
        <dsp:cNvSpPr/>
      </dsp:nvSpPr>
      <dsp:spPr>
        <a:xfrm>
          <a:off x="2440719" y="3012964"/>
          <a:ext cx="602304" cy="602304"/>
        </a:xfrm>
        <a:prstGeom prst="ellipse">
          <a:avLst/>
        </a:prstGeom>
        <a:solidFill>
          <a:schemeClr val="accent2">
            <a:alpha val="50000"/>
            <a:hueOff val="-808535"/>
            <a:satOff val="-46627"/>
            <a:lumOff val="47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E7E4A4E-94AF-4791-AEF3-0D605637FEE1}">
      <dsp:nvSpPr>
        <dsp:cNvPr id="0" name=""/>
        <dsp:cNvSpPr/>
      </dsp:nvSpPr>
      <dsp:spPr>
        <a:xfrm>
          <a:off x="2741871" y="3012964"/>
          <a:ext cx="3213516" cy="602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1910" rIns="0" bIns="41910" numCol="1" spcCol="1270" anchor="ctr" anchorCtr="0">
          <a:noAutofit/>
        </a:bodyPr>
        <a:lstStyle/>
        <a:p>
          <a:pPr marL="0" lvl="0" indent="0" algn="l" defTabSz="1466850">
            <a:lnSpc>
              <a:spcPct val="90000"/>
            </a:lnSpc>
            <a:spcBef>
              <a:spcPct val="0"/>
            </a:spcBef>
            <a:spcAft>
              <a:spcPct val="35000"/>
            </a:spcAft>
            <a:buNone/>
          </a:pPr>
          <a:r>
            <a:rPr lang="en-US" sz="3300" kern="1200" dirty="0"/>
            <a:t>Back of the Head</a:t>
          </a:r>
        </a:p>
      </dsp:txBody>
      <dsp:txXfrm>
        <a:off x="2741871" y="3012964"/>
        <a:ext cx="3213516" cy="602304"/>
      </dsp:txXfrm>
    </dsp:sp>
    <dsp:sp modelId="{BB486065-9CAF-4ABE-A33E-89FEBC290464}">
      <dsp:nvSpPr>
        <dsp:cNvPr id="0" name=""/>
        <dsp:cNvSpPr/>
      </dsp:nvSpPr>
      <dsp:spPr>
        <a:xfrm>
          <a:off x="2440719" y="3615269"/>
          <a:ext cx="602304" cy="602304"/>
        </a:xfrm>
        <a:prstGeom prst="ellipse">
          <a:avLst/>
        </a:prstGeom>
        <a:solidFill>
          <a:schemeClr val="accent2">
            <a:alpha val="50000"/>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BE7A6D0-F210-4918-9666-19DF15E5B0A5}">
      <dsp:nvSpPr>
        <dsp:cNvPr id="0" name=""/>
        <dsp:cNvSpPr/>
      </dsp:nvSpPr>
      <dsp:spPr>
        <a:xfrm>
          <a:off x="2741871" y="3615269"/>
          <a:ext cx="3213516" cy="602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1910" rIns="0" bIns="41910" numCol="1" spcCol="1270" anchor="ctr" anchorCtr="0">
          <a:noAutofit/>
        </a:bodyPr>
        <a:lstStyle/>
        <a:p>
          <a:pPr marL="0" lvl="0" indent="0" algn="l" defTabSz="1466850">
            <a:lnSpc>
              <a:spcPct val="90000"/>
            </a:lnSpc>
            <a:spcBef>
              <a:spcPct val="0"/>
            </a:spcBef>
            <a:spcAft>
              <a:spcPct val="35000"/>
            </a:spcAft>
            <a:buNone/>
          </a:pPr>
          <a:r>
            <a:rPr lang="en-US" sz="3300" kern="1200" dirty="0"/>
            <a:t>Elbows</a:t>
          </a:r>
        </a:p>
      </dsp:txBody>
      <dsp:txXfrm>
        <a:off x="2741871" y="3615269"/>
        <a:ext cx="3213516" cy="602304"/>
      </dsp:txXfrm>
    </dsp:sp>
    <dsp:sp modelId="{C07B4C90-D552-4949-85AC-0B3EB29631DC}">
      <dsp:nvSpPr>
        <dsp:cNvPr id="0" name=""/>
        <dsp:cNvSpPr/>
      </dsp:nvSpPr>
      <dsp:spPr>
        <a:xfrm>
          <a:off x="2440719" y="4217573"/>
          <a:ext cx="602304" cy="602304"/>
        </a:xfrm>
        <a:prstGeom prst="ellipse">
          <a:avLst/>
        </a:prstGeom>
        <a:solidFill>
          <a:schemeClr val="accent2">
            <a:alpha val="50000"/>
            <a:hueOff val="-1131949"/>
            <a:satOff val="-65277"/>
            <a:lumOff val="67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769708-2BBD-44B1-8941-F73D7DBFE865}">
      <dsp:nvSpPr>
        <dsp:cNvPr id="0" name=""/>
        <dsp:cNvSpPr/>
      </dsp:nvSpPr>
      <dsp:spPr>
        <a:xfrm>
          <a:off x="2741871" y="4217573"/>
          <a:ext cx="3213516" cy="602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1910" rIns="0" bIns="41910" numCol="1" spcCol="1270" anchor="ctr" anchorCtr="0">
          <a:noAutofit/>
        </a:bodyPr>
        <a:lstStyle/>
        <a:p>
          <a:pPr marL="0" lvl="0" indent="0" algn="l" defTabSz="1466850">
            <a:lnSpc>
              <a:spcPct val="90000"/>
            </a:lnSpc>
            <a:spcBef>
              <a:spcPct val="0"/>
            </a:spcBef>
            <a:spcAft>
              <a:spcPct val="35000"/>
            </a:spcAft>
            <a:buNone/>
          </a:pPr>
          <a:r>
            <a:rPr lang="en-US" sz="3300" kern="1200" dirty="0"/>
            <a:t>Knees</a:t>
          </a:r>
        </a:p>
      </dsp:txBody>
      <dsp:txXfrm>
        <a:off x="2741871" y="4217573"/>
        <a:ext cx="3213516" cy="602304"/>
      </dsp:txXfrm>
    </dsp:sp>
    <dsp:sp modelId="{2B18BC2A-396D-47EE-A5DD-F8314731F7EB}">
      <dsp:nvSpPr>
        <dsp:cNvPr id="0" name=""/>
        <dsp:cNvSpPr/>
      </dsp:nvSpPr>
      <dsp:spPr>
        <a:xfrm>
          <a:off x="2440719" y="4819878"/>
          <a:ext cx="602304" cy="602304"/>
        </a:xfrm>
        <a:prstGeom prst="ellipse">
          <a:avLst/>
        </a:prstGeom>
        <a:solidFill>
          <a:schemeClr val="accent2">
            <a:alpha val="50000"/>
            <a:hueOff val="-1293656"/>
            <a:satOff val="-74603"/>
            <a:lumOff val="76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F620AFA-F4AC-427D-85C3-16C1322565B7}">
      <dsp:nvSpPr>
        <dsp:cNvPr id="0" name=""/>
        <dsp:cNvSpPr/>
      </dsp:nvSpPr>
      <dsp:spPr>
        <a:xfrm>
          <a:off x="2741871" y="4819878"/>
          <a:ext cx="3213516" cy="602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1910" rIns="0" bIns="41910" numCol="1" spcCol="1270" anchor="ctr" anchorCtr="0">
          <a:noAutofit/>
        </a:bodyPr>
        <a:lstStyle/>
        <a:p>
          <a:pPr marL="0" lvl="0" indent="0" algn="l" defTabSz="1466850">
            <a:lnSpc>
              <a:spcPct val="90000"/>
            </a:lnSpc>
            <a:spcBef>
              <a:spcPct val="0"/>
            </a:spcBef>
            <a:spcAft>
              <a:spcPct val="35000"/>
            </a:spcAft>
            <a:buNone/>
          </a:pPr>
          <a:r>
            <a:rPr lang="en-US" sz="3300" kern="1200" dirty="0"/>
            <a:t>Spinous Processes</a:t>
          </a:r>
        </a:p>
      </dsp:txBody>
      <dsp:txXfrm>
        <a:off x="2741871" y="4819878"/>
        <a:ext cx="3213516" cy="602304"/>
      </dsp:txXfrm>
    </dsp:sp>
    <dsp:sp modelId="{C8A79B81-2AAE-4FB7-996B-2A7F600DB671}">
      <dsp:nvSpPr>
        <dsp:cNvPr id="0" name=""/>
        <dsp:cNvSpPr/>
      </dsp:nvSpPr>
      <dsp:spPr>
        <a:xfrm>
          <a:off x="2440719" y="5422183"/>
          <a:ext cx="602304" cy="602304"/>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9789367-A743-48F2-89F3-AAA785A08B22}">
      <dsp:nvSpPr>
        <dsp:cNvPr id="0" name=""/>
        <dsp:cNvSpPr/>
      </dsp:nvSpPr>
      <dsp:spPr>
        <a:xfrm>
          <a:off x="2741871" y="5422183"/>
          <a:ext cx="3213516" cy="602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1910" rIns="0" bIns="41910" numCol="1" spcCol="1270" anchor="ctr" anchorCtr="0">
          <a:noAutofit/>
        </a:bodyPr>
        <a:lstStyle/>
        <a:p>
          <a:pPr marL="0" lvl="0" indent="0" algn="l" defTabSz="1466850">
            <a:lnSpc>
              <a:spcPct val="90000"/>
            </a:lnSpc>
            <a:spcBef>
              <a:spcPct val="0"/>
            </a:spcBef>
            <a:spcAft>
              <a:spcPct val="35000"/>
            </a:spcAft>
            <a:buNone/>
          </a:pPr>
          <a:r>
            <a:rPr lang="en-US" sz="3300" kern="1200" dirty="0"/>
            <a:t>Ischial tuberosities</a:t>
          </a:r>
        </a:p>
      </dsp:txBody>
      <dsp:txXfrm>
        <a:off x="2741871" y="5422183"/>
        <a:ext cx="3213516" cy="6023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5DA5C-3185-477E-A766-46B4E6016A6F}">
      <dsp:nvSpPr>
        <dsp:cNvPr id="0" name=""/>
        <dsp:cNvSpPr/>
      </dsp:nvSpPr>
      <dsp:spPr>
        <a:xfrm>
          <a:off x="3080" y="587032"/>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Fear</a:t>
          </a:r>
        </a:p>
      </dsp:txBody>
      <dsp:txXfrm>
        <a:off x="3080" y="587032"/>
        <a:ext cx="2444055" cy="1466433"/>
      </dsp:txXfrm>
    </dsp:sp>
    <dsp:sp modelId="{CC3FF7BE-1132-41E2-9610-095681FD37B3}">
      <dsp:nvSpPr>
        <dsp:cNvPr id="0" name=""/>
        <dsp:cNvSpPr/>
      </dsp:nvSpPr>
      <dsp:spPr>
        <a:xfrm>
          <a:off x="2691541" y="587032"/>
          <a:ext cx="2444055" cy="1466433"/>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Anxiety</a:t>
          </a:r>
        </a:p>
      </dsp:txBody>
      <dsp:txXfrm>
        <a:off x="2691541" y="587032"/>
        <a:ext cx="2444055" cy="1466433"/>
      </dsp:txXfrm>
    </dsp:sp>
    <dsp:sp modelId="{CDE47D68-0ED7-4FD9-A118-0124B6C913D5}">
      <dsp:nvSpPr>
        <dsp:cNvPr id="0" name=""/>
        <dsp:cNvSpPr/>
      </dsp:nvSpPr>
      <dsp:spPr>
        <a:xfrm>
          <a:off x="5380002" y="587032"/>
          <a:ext cx="2444055" cy="1466433"/>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Dignity</a:t>
          </a:r>
        </a:p>
      </dsp:txBody>
      <dsp:txXfrm>
        <a:off x="5380002" y="587032"/>
        <a:ext cx="2444055" cy="1466433"/>
      </dsp:txXfrm>
    </dsp:sp>
    <dsp:sp modelId="{3094D0F8-0E28-4B3E-98F2-54ADB8F8C196}">
      <dsp:nvSpPr>
        <dsp:cNvPr id="0" name=""/>
        <dsp:cNvSpPr/>
      </dsp:nvSpPr>
      <dsp:spPr>
        <a:xfrm>
          <a:off x="8068463" y="587032"/>
          <a:ext cx="2444055" cy="1466433"/>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Privacy</a:t>
          </a:r>
        </a:p>
      </dsp:txBody>
      <dsp:txXfrm>
        <a:off x="8068463" y="587032"/>
        <a:ext cx="2444055" cy="1466433"/>
      </dsp:txXfrm>
    </dsp:sp>
    <dsp:sp modelId="{C3DC1DA5-68F9-4C64-BD53-9B044237C4A4}">
      <dsp:nvSpPr>
        <dsp:cNvPr id="0" name=""/>
        <dsp:cNvSpPr/>
      </dsp:nvSpPr>
      <dsp:spPr>
        <a:xfrm>
          <a:off x="3080" y="2297871"/>
          <a:ext cx="2444055" cy="1466433"/>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Infringement or freedom of movement</a:t>
          </a:r>
          <a:r>
            <a:rPr lang="en-US" sz="2900" kern="1200">
              <a:latin typeface="Calibri Light" panose="020F0302020204030204"/>
            </a:rPr>
            <a:t> </a:t>
          </a:r>
          <a:endParaRPr lang="en-US" sz="2900" kern="1200"/>
        </a:p>
      </dsp:txBody>
      <dsp:txXfrm>
        <a:off x="3080" y="2297871"/>
        <a:ext cx="2444055" cy="1466433"/>
      </dsp:txXfrm>
    </dsp:sp>
    <dsp:sp modelId="{8EB531DF-EC08-442C-BFDE-5C8AD95406FF}">
      <dsp:nvSpPr>
        <dsp:cNvPr id="0" name=""/>
        <dsp:cNvSpPr/>
      </dsp:nvSpPr>
      <dsp:spPr>
        <a:xfrm>
          <a:off x="2691541" y="2297871"/>
          <a:ext cx="2444055" cy="1466433"/>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Agitation</a:t>
          </a:r>
        </a:p>
      </dsp:txBody>
      <dsp:txXfrm>
        <a:off x="2691541" y="2297871"/>
        <a:ext cx="2444055" cy="1466433"/>
      </dsp:txXfrm>
    </dsp:sp>
    <dsp:sp modelId="{56F5012A-0FB3-412E-9806-47019B77C825}">
      <dsp:nvSpPr>
        <dsp:cNvPr id="0" name=""/>
        <dsp:cNvSpPr/>
      </dsp:nvSpPr>
      <dsp:spPr>
        <a:xfrm>
          <a:off x="5380002" y="2297871"/>
          <a:ext cx="2444055" cy="1466433"/>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Decreased mobility</a:t>
          </a:r>
        </a:p>
      </dsp:txBody>
      <dsp:txXfrm>
        <a:off x="5380002" y="2297871"/>
        <a:ext cx="2444055" cy="1466433"/>
      </dsp:txXfrm>
    </dsp:sp>
    <dsp:sp modelId="{396888E9-8E89-439A-B6AB-121D15163A59}">
      <dsp:nvSpPr>
        <dsp:cNvPr id="0" name=""/>
        <dsp:cNvSpPr/>
      </dsp:nvSpPr>
      <dsp:spPr>
        <a:xfrm>
          <a:off x="8068463" y="2297871"/>
          <a:ext cx="2444055" cy="146643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Sleep disturbances</a:t>
          </a:r>
        </a:p>
      </dsp:txBody>
      <dsp:txXfrm>
        <a:off x="8068463" y="2297871"/>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1ADAB-3C5D-436C-9A1C-125BE5EF61AF}" type="datetimeFigureOut">
              <a:rPr lang="en-US" smtClean="0"/>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A23FA-8EC3-423B-9408-1E3DA7E3ADCB}" type="slidenum">
              <a:rPr lang="en-US" smtClean="0"/>
              <a:t>‹#›</a:t>
            </a:fld>
            <a:endParaRPr lang="en-US"/>
          </a:p>
        </p:txBody>
      </p:sp>
    </p:spTree>
    <p:extLst>
      <p:ext uri="{BB962C8B-B14F-4D97-AF65-F5344CB8AC3E}">
        <p14:creationId xmlns:p14="http://schemas.microsoft.com/office/powerpoint/2010/main" val="2350263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Smokey and the Bandits theme song. . . .by Jerry Reed</a:t>
            </a:r>
          </a:p>
          <a:p>
            <a:r>
              <a:rPr lang="en-US" dirty="0"/>
              <a:t>We have a long way to go and a short time to get there . . . </a:t>
            </a:r>
          </a:p>
        </p:txBody>
      </p:sp>
      <p:sp>
        <p:nvSpPr>
          <p:cNvPr id="4" name="Slide Number Placeholder 3"/>
          <p:cNvSpPr>
            <a:spLocks noGrp="1"/>
          </p:cNvSpPr>
          <p:nvPr>
            <p:ph type="sldNum" sz="quarter" idx="5"/>
          </p:nvPr>
        </p:nvSpPr>
        <p:spPr/>
        <p:txBody>
          <a:bodyPr/>
          <a:lstStyle/>
          <a:p>
            <a:fld id="{96FA23FA-8EC3-423B-9408-1E3DA7E3ADCB}" type="slidenum">
              <a:rPr lang="en-US" smtClean="0"/>
              <a:t>1</a:t>
            </a:fld>
            <a:endParaRPr lang="en-US"/>
          </a:p>
        </p:txBody>
      </p:sp>
    </p:spTree>
    <p:extLst>
      <p:ext uri="{BB962C8B-B14F-4D97-AF65-F5344CB8AC3E}">
        <p14:creationId xmlns:p14="http://schemas.microsoft.com/office/powerpoint/2010/main" val="3356602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Non-removable dressing/device-primary surgical dressing, a cast or a brace</a:t>
            </a:r>
          </a:p>
          <a:p>
            <a:r>
              <a:rPr lang="en-US" dirty="0"/>
              <a:t>Formal assessment-Braden Scale for Predicting Pressure Sore Risk</a:t>
            </a:r>
          </a:p>
          <a:p>
            <a:r>
              <a:rPr lang="en-US" dirty="0"/>
              <a:t>Clinical assessment:  head to toe physical examination of the skin and observation or medical record review of pressure ulcer/injury risk factors</a:t>
            </a:r>
          </a:p>
          <a:p>
            <a:r>
              <a:rPr lang="en-US" dirty="0"/>
              <a:t>	impaired mobility</a:t>
            </a:r>
          </a:p>
          <a:p>
            <a:r>
              <a:rPr lang="en-US" dirty="0"/>
              <a:t>	impaired diffuse or localized blood flow</a:t>
            </a:r>
          </a:p>
          <a:p>
            <a:r>
              <a:rPr lang="en-US" dirty="0"/>
              <a:t>	Cognitive impairments</a:t>
            </a:r>
          </a:p>
          <a:p>
            <a:r>
              <a:rPr lang="en-US" dirty="0"/>
              <a:t>	UTI/fecal incontinence</a:t>
            </a:r>
          </a:p>
          <a:p>
            <a:r>
              <a:rPr lang="en-US" dirty="0"/>
              <a:t>	Malnutrition</a:t>
            </a:r>
          </a:p>
        </p:txBody>
      </p:sp>
      <p:sp>
        <p:nvSpPr>
          <p:cNvPr id="4" name="Slide Number Placeholder 3"/>
          <p:cNvSpPr>
            <a:spLocks noGrp="1"/>
          </p:cNvSpPr>
          <p:nvPr>
            <p:ph type="sldNum" sz="quarter" idx="5"/>
          </p:nvPr>
        </p:nvSpPr>
        <p:spPr/>
        <p:txBody>
          <a:bodyPr/>
          <a:lstStyle/>
          <a:p>
            <a:fld id="{96FA23FA-8EC3-423B-9408-1E3DA7E3ADCB}" type="slidenum">
              <a:rPr lang="en-US" smtClean="0"/>
              <a:t>16</a:t>
            </a:fld>
            <a:endParaRPr lang="en-US"/>
          </a:p>
        </p:txBody>
      </p:sp>
    </p:spTree>
    <p:extLst>
      <p:ext uri="{BB962C8B-B14F-4D97-AF65-F5344CB8AC3E}">
        <p14:creationId xmlns:p14="http://schemas.microsoft.com/office/powerpoint/2010/main" val="2803769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M0210-bony prominences, under braces, casts</a:t>
            </a:r>
          </a:p>
          <a:p>
            <a:r>
              <a:rPr lang="en-US" dirty="0"/>
              <a:t>Without a full body assessment, a pressure ulcer can be missed.</a:t>
            </a:r>
          </a:p>
          <a:p>
            <a:endParaRPr lang="en-US" dirty="0"/>
          </a:p>
          <a:p>
            <a:r>
              <a:rPr lang="en-US" dirty="0"/>
              <a:t>If a pressure ulcer is surgically closed with a flap or graft, it should be coded as a surgical wound and not as a pressure ulcer.</a:t>
            </a:r>
          </a:p>
          <a:p>
            <a:endParaRPr lang="en-US" dirty="0"/>
          </a:p>
          <a:p>
            <a:r>
              <a:rPr lang="en-US" dirty="0"/>
              <a:t>Scab and eschar are different both physical and chemically and needs the skill of a wound nurse to make sure it is coded ocrrect.ly.</a:t>
            </a:r>
          </a:p>
          <a:p>
            <a:endParaRPr lang="en-US" dirty="0"/>
          </a:p>
        </p:txBody>
      </p:sp>
      <p:sp>
        <p:nvSpPr>
          <p:cNvPr id="4" name="Slide Number Placeholder 3"/>
          <p:cNvSpPr>
            <a:spLocks noGrp="1"/>
          </p:cNvSpPr>
          <p:nvPr>
            <p:ph type="sldNum" sz="quarter" idx="5"/>
          </p:nvPr>
        </p:nvSpPr>
        <p:spPr/>
        <p:txBody>
          <a:bodyPr/>
          <a:lstStyle/>
          <a:p>
            <a:fld id="{96FA23FA-8EC3-423B-9408-1E3DA7E3ADCB}" type="slidenum">
              <a:rPr lang="en-US" smtClean="0"/>
              <a:t>17</a:t>
            </a:fld>
            <a:endParaRPr lang="en-US"/>
          </a:p>
        </p:txBody>
      </p:sp>
    </p:spTree>
    <p:extLst>
      <p:ext uri="{BB962C8B-B14F-4D97-AF65-F5344CB8AC3E}">
        <p14:creationId xmlns:p14="http://schemas.microsoft.com/office/powerpoint/2010/main" val="2698464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Pressure Ulcer Pathways from the RAI manual.</a:t>
            </a:r>
          </a:p>
        </p:txBody>
      </p:sp>
      <p:sp>
        <p:nvSpPr>
          <p:cNvPr id="4" name="Slide Number Placeholder 3"/>
          <p:cNvSpPr>
            <a:spLocks noGrp="1"/>
          </p:cNvSpPr>
          <p:nvPr>
            <p:ph type="sldNum" sz="quarter" idx="5"/>
          </p:nvPr>
        </p:nvSpPr>
        <p:spPr/>
        <p:txBody>
          <a:bodyPr/>
          <a:lstStyle/>
          <a:p>
            <a:fld id="{96FA23FA-8EC3-423B-9408-1E3DA7E3ADCB}" type="slidenum">
              <a:rPr lang="en-US" smtClean="0"/>
              <a:t>19</a:t>
            </a:fld>
            <a:endParaRPr lang="en-US"/>
          </a:p>
        </p:txBody>
      </p:sp>
    </p:spTree>
    <p:extLst>
      <p:ext uri="{BB962C8B-B14F-4D97-AF65-F5344CB8AC3E}">
        <p14:creationId xmlns:p14="http://schemas.microsoft.com/office/powerpoint/2010/main" val="3001154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BLANCHABLE vs. NON-BLANCHABLE Reddened areas of tissue that do not turn white or pale when pressed firmly with a finger or device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with direct care staff for complete information.</a:t>
            </a:r>
          </a:p>
          <a:p>
            <a:endParaRPr lang="en-US" dirty="0"/>
          </a:p>
        </p:txBody>
      </p:sp>
      <p:sp>
        <p:nvSpPr>
          <p:cNvPr id="4" name="Slide Number Placeholder 3"/>
          <p:cNvSpPr>
            <a:spLocks noGrp="1"/>
          </p:cNvSpPr>
          <p:nvPr>
            <p:ph type="sldNum" sz="quarter" idx="5"/>
          </p:nvPr>
        </p:nvSpPr>
        <p:spPr/>
        <p:txBody>
          <a:bodyPr/>
          <a:lstStyle/>
          <a:p>
            <a:fld id="{96FA23FA-8EC3-423B-9408-1E3DA7E3ADCB}" type="slidenum">
              <a:rPr lang="en-US" smtClean="0"/>
              <a:t>20</a:t>
            </a:fld>
            <a:endParaRPr lang="en-US"/>
          </a:p>
        </p:txBody>
      </p:sp>
    </p:spTree>
    <p:extLst>
      <p:ext uri="{BB962C8B-B14F-4D97-AF65-F5344CB8AC3E}">
        <p14:creationId xmlns:p14="http://schemas.microsoft.com/office/powerpoint/2010/main" val="4287151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with direct care staff for complete information.</a:t>
            </a:r>
          </a:p>
          <a:p>
            <a:endParaRPr lang="en-US" dirty="0"/>
          </a:p>
          <a:p>
            <a:r>
              <a:rPr lang="en-US" dirty="0"/>
              <a:t>Italics means may be present with each stage</a:t>
            </a:r>
          </a:p>
        </p:txBody>
      </p:sp>
      <p:sp>
        <p:nvSpPr>
          <p:cNvPr id="4" name="Slide Number Placeholder 3"/>
          <p:cNvSpPr>
            <a:spLocks noGrp="1"/>
          </p:cNvSpPr>
          <p:nvPr>
            <p:ph type="sldNum" sz="quarter" idx="5"/>
          </p:nvPr>
        </p:nvSpPr>
        <p:spPr/>
        <p:txBody>
          <a:bodyPr/>
          <a:lstStyle/>
          <a:p>
            <a:fld id="{96FA23FA-8EC3-423B-9408-1E3DA7E3ADCB}" type="slidenum">
              <a:rPr lang="en-US" smtClean="0"/>
              <a:t>21</a:t>
            </a:fld>
            <a:endParaRPr lang="en-US"/>
          </a:p>
        </p:txBody>
      </p:sp>
    </p:spTree>
    <p:extLst>
      <p:ext uri="{BB962C8B-B14F-4D97-AF65-F5344CB8AC3E}">
        <p14:creationId xmlns:p14="http://schemas.microsoft.com/office/powerpoint/2010/main" val="3942090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FA23FA-8EC3-423B-9408-1E3DA7E3ADCB}" type="slidenum">
              <a:rPr lang="en-US" smtClean="0"/>
              <a:t>22</a:t>
            </a:fld>
            <a:endParaRPr lang="en-US"/>
          </a:p>
        </p:txBody>
      </p:sp>
    </p:spTree>
    <p:extLst>
      <p:ext uri="{BB962C8B-B14F-4D97-AF65-F5344CB8AC3E}">
        <p14:creationId xmlns:p14="http://schemas.microsoft.com/office/powerpoint/2010/main" val="4147332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Pressure ulcers with slough, eschar on the wound bed that can not be visualized are unstageable until depth of soft tissue damage can be exposed and assessed.</a:t>
            </a:r>
          </a:p>
          <a:p>
            <a:endParaRPr lang="en-US" dirty="0"/>
          </a:p>
        </p:txBody>
      </p:sp>
      <p:sp>
        <p:nvSpPr>
          <p:cNvPr id="4" name="Slide Number Placeholder 3"/>
          <p:cNvSpPr>
            <a:spLocks noGrp="1"/>
          </p:cNvSpPr>
          <p:nvPr>
            <p:ph type="sldNum" sz="quarter" idx="5"/>
          </p:nvPr>
        </p:nvSpPr>
        <p:spPr/>
        <p:txBody>
          <a:bodyPr/>
          <a:lstStyle/>
          <a:p>
            <a:fld id="{96FA23FA-8EC3-423B-9408-1E3DA7E3ADCB}" type="slidenum">
              <a:rPr lang="en-US" smtClean="0"/>
              <a:t>23</a:t>
            </a:fld>
            <a:endParaRPr lang="en-US"/>
          </a:p>
        </p:txBody>
      </p:sp>
    </p:spTree>
    <p:extLst>
      <p:ext uri="{BB962C8B-B14F-4D97-AF65-F5344CB8AC3E}">
        <p14:creationId xmlns:p14="http://schemas.microsoft.com/office/powerpoint/2010/main" val="682083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TUNNELING A passageway of tissue destruction under the skin surface that has an opening at the skin level from the edge of the wound. </a:t>
            </a:r>
          </a:p>
          <a:p>
            <a:r>
              <a:rPr lang="en-US" dirty="0"/>
              <a:t>UNDERMINING The destruction of tissue or ulceration extending under the skin edges (margins) so that the pressure ulcer is larger at its base than at the skin surface</a:t>
            </a:r>
          </a:p>
        </p:txBody>
      </p:sp>
      <p:sp>
        <p:nvSpPr>
          <p:cNvPr id="4" name="Slide Number Placeholder 3"/>
          <p:cNvSpPr>
            <a:spLocks noGrp="1"/>
          </p:cNvSpPr>
          <p:nvPr>
            <p:ph type="sldNum" sz="quarter" idx="5"/>
          </p:nvPr>
        </p:nvSpPr>
        <p:spPr/>
        <p:txBody>
          <a:bodyPr/>
          <a:lstStyle/>
          <a:p>
            <a:fld id="{96FA23FA-8EC3-423B-9408-1E3DA7E3ADCB}" type="slidenum">
              <a:rPr lang="en-US" smtClean="0"/>
              <a:t>24</a:t>
            </a:fld>
            <a:endParaRPr lang="en-US"/>
          </a:p>
        </p:txBody>
      </p:sp>
    </p:spTree>
    <p:extLst>
      <p:ext uri="{BB962C8B-B14F-4D97-AF65-F5344CB8AC3E}">
        <p14:creationId xmlns:p14="http://schemas.microsoft.com/office/powerpoint/2010/main" val="2437044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FA23FA-8EC3-423B-9408-1E3DA7E3ADCB}" type="slidenum">
              <a:rPr lang="en-US" smtClean="0"/>
              <a:t>25</a:t>
            </a:fld>
            <a:endParaRPr lang="en-US"/>
          </a:p>
        </p:txBody>
      </p:sp>
    </p:spTree>
    <p:extLst>
      <p:ext uri="{BB962C8B-B14F-4D97-AF65-F5344CB8AC3E}">
        <p14:creationId xmlns:p14="http://schemas.microsoft.com/office/powerpoint/2010/main" val="3501678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 you refer to the RAI manual for specifics.</a:t>
            </a:r>
          </a:p>
          <a:p>
            <a:r>
              <a:rPr lang="en-US" dirty="0"/>
              <a:t>C:  Other open lesions of foot-cuts, fissures (dry skin on heels)</a:t>
            </a:r>
          </a:p>
          <a:p>
            <a:r>
              <a:rPr lang="en-US" dirty="0"/>
              <a:t>D:  Open lesions other than ulcers, rashes, cuts-wounds, boils, cysts and vesicles</a:t>
            </a:r>
          </a:p>
          <a:p>
            <a:r>
              <a:rPr lang="en-US" dirty="0"/>
              <a:t>E: surgical wounds-do not include healed wounds, stomas or lacerations that require suturing or butterfly closure.  Do not include-PICC sites, central lines and peripheral IV sites </a:t>
            </a:r>
          </a:p>
        </p:txBody>
      </p:sp>
      <p:sp>
        <p:nvSpPr>
          <p:cNvPr id="4" name="Slide Number Placeholder 3"/>
          <p:cNvSpPr>
            <a:spLocks noGrp="1"/>
          </p:cNvSpPr>
          <p:nvPr>
            <p:ph type="sldNum" sz="quarter" idx="5"/>
          </p:nvPr>
        </p:nvSpPr>
        <p:spPr/>
        <p:txBody>
          <a:bodyPr/>
          <a:lstStyle/>
          <a:p>
            <a:fld id="{96FA23FA-8EC3-423B-9408-1E3DA7E3ADCB}" type="slidenum">
              <a:rPr lang="en-US" smtClean="0"/>
              <a:t>26</a:t>
            </a:fld>
            <a:endParaRPr lang="en-US"/>
          </a:p>
        </p:txBody>
      </p:sp>
    </p:spTree>
    <p:extLst>
      <p:ext uri="{BB962C8B-B14F-4D97-AF65-F5344CB8AC3E}">
        <p14:creationId xmlns:p14="http://schemas.microsoft.com/office/powerpoint/2010/main" val="185502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is about adequate nutrition and hydration.</a:t>
            </a:r>
          </a:p>
          <a:p>
            <a:r>
              <a:rPr lang="en-US" dirty="0"/>
              <a:t>Care plans should monitor the resident during meals and functions/activities that include the consumption of food/liquids.</a:t>
            </a:r>
          </a:p>
          <a:p>
            <a:r>
              <a:rPr lang="en-US" dirty="0"/>
              <a:t>If signs and symptoms arise the physician, RD, SLP, OT and nursing staff should be made aware.  </a:t>
            </a:r>
          </a:p>
          <a:p>
            <a:r>
              <a:rPr lang="en-US" dirty="0"/>
              <a:t>              Diet consistency</a:t>
            </a:r>
          </a:p>
          <a:p>
            <a:r>
              <a:rPr lang="en-US" dirty="0"/>
              <a:t>              Compensatory strategies</a:t>
            </a:r>
          </a:p>
          <a:p>
            <a:r>
              <a:rPr lang="en-US" dirty="0"/>
              <a:t>              Positioning during and following meals</a:t>
            </a:r>
          </a:p>
          <a:p>
            <a:r>
              <a:rPr lang="en-US" dirty="0"/>
              <a:t>SLP, OT, Dietician, nursing, activities and dietary/kitchen staff should collaborate in this section</a:t>
            </a:r>
          </a:p>
        </p:txBody>
      </p:sp>
      <p:sp>
        <p:nvSpPr>
          <p:cNvPr id="4" name="Slide Number Placeholder 3"/>
          <p:cNvSpPr>
            <a:spLocks noGrp="1"/>
          </p:cNvSpPr>
          <p:nvPr>
            <p:ph type="sldNum" sz="quarter" idx="5"/>
          </p:nvPr>
        </p:nvSpPr>
        <p:spPr/>
        <p:txBody>
          <a:bodyPr/>
          <a:lstStyle/>
          <a:p>
            <a:fld id="{96FA23FA-8EC3-423B-9408-1E3DA7E3ADCB}" type="slidenum">
              <a:rPr lang="en-US" smtClean="0"/>
              <a:t>2</a:t>
            </a:fld>
            <a:endParaRPr lang="en-US"/>
          </a:p>
        </p:txBody>
      </p:sp>
    </p:spTree>
    <p:extLst>
      <p:ext uri="{BB962C8B-B14F-4D97-AF65-F5344CB8AC3E}">
        <p14:creationId xmlns:p14="http://schemas.microsoft.com/office/powerpoint/2010/main" val="1167900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PRESSURE REDUCING DEVICE(S) Equipment that aims to relieve pressure away from areas of high risk. May include foam, air, water gel, or other cushioning placed on a chair, wheelchair, or bed. Include pressure relieving, pressure reducing, and pressure redistributing devices. Devices are available for use with beds and seating</a:t>
            </a:r>
          </a:p>
          <a:p>
            <a:endParaRPr lang="en-US" dirty="0"/>
          </a:p>
          <a:p>
            <a:r>
              <a:rPr lang="en-US" dirty="0"/>
              <a:t>A &amp; B:  Do not include egg crate cushions of any type, doughnut or ring devices for chairs</a:t>
            </a:r>
          </a:p>
          <a:p>
            <a:endParaRPr lang="en-US" dirty="0"/>
          </a:p>
          <a:p>
            <a:r>
              <a:rPr lang="en-US" dirty="0"/>
              <a:t>C: Turning/repositioning program-Includes a consistent program for changing the resident’s position and realigning the body. “Program” is defined as a specific approach that is organized, planned, documented, monitored, and evaluated based on an assessment of the resident’s needs</a:t>
            </a:r>
          </a:p>
          <a:p>
            <a:endParaRPr lang="en-US" dirty="0"/>
          </a:p>
          <a:p>
            <a:r>
              <a:rPr lang="en-US" dirty="0"/>
              <a:t>D: Nutrition or hydration intervention to manage skin problems-Dietary measures received by the resident for the purpose of preventing or treating specific skin conditions, e.g., wheat-free diet to prevent allergic dermatitis, high calorie diet with added supplementation to prevent skin breakdown, high-protein supplementation for wound healing</a:t>
            </a:r>
          </a:p>
          <a:p>
            <a:endParaRPr lang="en-US" dirty="0"/>
          </a:p>
          <a:p>
            <a:r>
              <a:rPr lang="en-US" dirty="0"/>
              <a:t>E:  Pressure ulcer/injury care-examples</a:t>
            </a:r>
          </a:p>
          <a:p>
            <a:r>
              <a:rPr lang="en-US" dirty="0"/>
              <a:t>use of topical dressings; enzymatic, mechanical or surgical debridement; wound irrigations; negative pressure wound therapy (NPWT); and/or hydrotherapy.</a:t>
            </a:r>
          </a:p>
          <a:p>
            <a:endParaRPr lang="en-US" dirty="0"/>
          </a:p>
          <a:p>
            <a:r>
              <a:rPr lang="en-US" dirty="0"/>
              <a:t>F: surgical wound care-e topical cleansing, wound irrigation, application of antimicrobial ointments, application of dressings of any type, suture/staple removal, and warm soaks or heat application</a:t>
            </a:r>
          </a:p>
          <a:p>
            <a:r>
              <a:rPr lang="en-US" dirty="0"/>
              <a:t>excision of pressure ulcer with flap and/or graft coverage</a:t>
            </a:r>
          </a:p>
          <a:p>
            <a:r>
              <a:rPr lang="en-US" dirty="0"/>
              <a:t>***once a pressure ulcer is excised and flap and/or graft applied, it is no longer considered a pressure ulcer, but a surgical wound. </a:t>
            </a:r>
          </a:p>
          <a:p>
            <a:r>
              <a:rPr lang="en-US" dirty="0"/>
              <a:t>***does not include post-operative care following eye or oral surgery</a:t>
            </a:r>
          </a:p>
          <a:p>
            <a:endParaRPr lang="en-US" dirty="0"/>
          </a:p>
          <a:p>
            <a:r>
              <a:rPr lang="en-US" dirty="0"/>
              <a:t>G:  , dry gauze dressings, dressings moistened with saline or other solutions, transparent dressings, hydrogel dressings, and dressings with hydrocolloid or </a:t>
            </a:r>
            <a:r>
              <a:rPr lang="en-US" dirty="0" err="1"/>
              <a:t>hydroactive</a:t>
            </a:r>
            <a:r>
              <a:rPr lang="en-US" dirty="0"/>
              <a:t> particles used to treat a skin condition, compression bandages, etc. </a:t>
            </a:r>
          </a:p>
          <a:p>
            <a:r>
              <a:rPr lang="en-US" dirty="0"/>
              <a:t>***Non-surgical dressings do not include band-aid or wound closure strips</a:t>
            </a:r>
          </a:p>
          <a:p>
            <a:endParaRPr lang="en-US" dirty="0"/>
          </a:p>
          <a:p>
            <a:r>
              <a:rPr lang="en-US" dirty="0"/>
              <a:t>H:  topical creams, powders, and liquid sealants used to treat or prevent skin condition</a:t>
            </a:r>
          </a:p>
          <a:p>
            <a:r>
              <a:rPr lang="en-US" dirty="0"/>
              <a:t>ointments or medications used to treat a skin condition (e.g., cortisone, antifungal preparations, chemotherapeutic agents).</a:t>
            </a:r>
          </a:p>
          <a:p>
            <a:endParaRPr lang="en-US" dirty="0"/>
          </a:p>
          <a:p>
            <a:r>
              <a:rPr lang="en-US" dirty="0"/>
              <a:t>I:  intervention to treat any foot wound or ulcer other than a pressure ulcer/injury</a:t>
            </a:r>
          </a:p>
          <a:p>
            <a:r>
              <a:rPr lang="en-US" dirty="0"/>
              <a:t>***dressing on the ankle is not considered the foot. Ankle is the ankle and the foot is the foot!</a:t>
            </a:r>
          </a:p>
          <a:p>
            <a:endParaRPr lang="en-US" dirty="0"/>
          </a:p>
        </p:txBody>
      </p:sp>
      <p:sp>
        <p:nvSpPr>
          <p:cNvPr id="4" name="Slide Number Placeholder 3"/>
          <p:cNvSpPr>
            <a:spLocks noGrp="1"/>
          </p:cNvSpPr>
          <p:nvPr>
            <p:ph type="sldNum" sz="quarter" idx="5"/>
          </p:nvPr>
        </p:nvSpPr>
        <p:spPr/>
        <p:txBody>
          <a:bodyPr/>
          <a:lstStyle/>
          <a:p>
            <a:fld id="{96FA23FA-8EC3-423B-9408-1E3DA7E3ADCB}" type="slidenum">
              <a:rPr lang="en-US" smtClean="0"/>
              <a:t>27</a:t>
            </a:fld>
            <a:endParaRPr lang="en-US"/>
          </a:p>
        </p:txBody>
      </p:sp>
    </p:spTree>
    <p:extLst>
      <p:ext uri="{BB962C8B-B14F-4D97-AF65-F5344CB8AC3E}">
        <p14:creationId xmlns:p14="http://schemas.microsoft.com/office/powerpoint/2010/main" val="166349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Antipsychotic Medication Review is also found here.</a:t>
            </a:r>
          </a:p>
        </p:txBody>
      </p:sp>
      <p:sp>
        <p:nvSpPr>
          <p:cNvPr id="4" name="Slide Number Placeholder 3"/>
          <p:cNvSpPr>
            <a:spLocks noGrp="1"/>
          </p:cNvSpPr>
          <p:nvPr>
            <p:ph type="sldNum" sz="quarter" idx="5"/>
          </p:nvPr>
        </p:nvSpPr>
        <p:spPr/>
        <p:txBody>
          <a:bodyPr/>
          <a:lstStyle/>
          <a:p>
            <a:fld id="{96FA23FA-8EC3-423B-9408-1E3DA7E3ADCB}" type="slidenum">
              <a:rPr lang="en-US" smtClean="0"/>
              <a:t>28</a:t>
            </a:fld>
            <a:endParaRPr lang="en-US"/>
          </a:p>
        </p:txBody>
      </p:sp>
    </p:spTree>
    <p:extLst>
      <p:ext uri="{BB962C8B-B14F-4D97-AF65-F5344CB8AC3E}">
        <p14:creationId xmlns:p14="http://schemas.microsoft.com/office/powerpoint/2010/main" val="3667747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Subcutaneous pumps-only code the number of days the resident actually required a subcutaneous injection to restart the pump</a:t>
            </a:r>
          </a:p>
          <a:p>
            <a:endParaRPr lang="en-US" dirty="0"/>
          </a:p>
          <a:p>
            <a:r>
              <a:rPr lang="en-US" dirty="0"/>
              <a:t>If a patient received an antigen on one day and a vaccination on the following day . . . The number of days the resident received injections would be coded as 2 days.  </a:t>
            </a:r>
          </a:p>
          <a:p>
            <a:r>
              <a:rPr lang="en-US" dirty="0"/>
              <a:t>If two injections were administered on the same day, the number of days the resident received injections would be coded as 1 day.</a:t>
            </a:r>
          </a:p>
          <a:p>
            <a:endParaRPr lang="en-US" dirty="0"/>
          </a:p>
        </p:txBody>
      </p:sp>
      <p:sp>
        <p:nvSpPr>
          <p:cNvPr id="4" name="Slide Number Placeholder 3"/>
          <p:cNvSpPr>
            <a:spLocks noGrp="1"/>
          </p:cNvSpPr>
          <p:nvPr>
            <p:ph type="sldNum" sz="quarter" idx="5"/>
          </p:nvPr>
        </p:nvSpPr>
        <p:spPr/>
        <p:txBody>
          <a:bodyPr/>
          <a:lstStyle/>
          <a:p>
            <a:fld id="{96FA23FA-8EC3-423B-9408-1E3DA7E3ADCB}" type="slidenum">
              <a:rPr lang="en-US" smtClean="0"/>
              <a:t>29</a:t>
            </a:fld>
            <a:endParaRPr lang="en-US"/>
          </a:p>
        </p:txBody>
      </p:sp>
    </p:spTree>
    <p:extLst>
      <p:ext uri="{BB962C8B-B14F-4D97-AF65-F5344CB8AC3E}">
        <p14:creationId xmlns:p14="http://schemas.microsoft.com/office/powerpoint/2010/main" val="2941056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insulin is used to treat DM.</a:t>
            </a:r>
          </a:p>
          <a:p>
            <a:endParaRPr lang="en-US" dirty="0"/>
          </a:p>
          <a:p>
            <a:r>
              <a:rPr lang="en-US" dirty="0"/>
              <a:t>**number of days insulin was received not number of injections received</a:t>
            </a:r>
          </a:p>
          <a:p>
            <a:endParaRPr lang="en-US" dirty="0"/>
          </a:p>
          <a:p>
            <a:r>
              <a:rPr lang="en-US" dirty="0"/>
              <a:t>Review the medical record for insulin changes . . . Important for NSG CMG</a:t>
            </a:r>
          </a:p>
          <a:p>
            <a:r>
              <a:rPr lang="en-US" dirty="0"/>
              <a:t>If the sliding scale order is new, discontinued or is the first sliding scale order for the resident this can be counted and coded.</a:t>
            </a:r>
          </a:p>
          <a:p>
            <a:endParaRPr lang="en-US" dirty="0"/>
          </a:p>
        </p:txBody>
      </p:sp>
      <p:sp>
        <p:nvSpPr>
          <p:cNvPr id="4" name="Slide Number Placeholder 3"/>
          <p:cNvSpPr>
            <a:spLocks noGrp="1"/>
          </p:cNvSpPr>
          <p:nvPr>
            <p:ph type="sldNum" sz="quarter" idx="5"/>
          </p:nvPr>
        </p:nvSpPr>
        <p:spPr/>
        <p:txBody>
          <a:bodyPr/>
          <a:lstStyle/>
          <a:p>
            <a:fld id="{96FA23FA-8EC3-423B-9408-1E3DA7E3ADCB}" type="slidenum">
              <a:rPr lang="en-US" smtClean="0"/>
              <a:t>30</a:t>
            </a:fld>
            <a:endParaRPr lang="en-US"/>
          </a:p>
        </p:txBody>
      </p:sp>
    </p:spTree>
    <p:extLst>
      <p:ext uri="{BB962C8B-B14F-4D97-AF65-F5344CB8AC3E}">
        <p14:creationId xmlns:p14="http://schemas.microsoft.com/office/powerpoint/2010/main" val="629918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Residents who are taking medication in this category are at risk for side effects that affect health, safety and quality of life. -confusion, sedation and falls . . . </a:t>
            </a:r>
          </a:p>
          <a:p>
            <a:endParaRPr lang="en-US" dirty="0"/>
          </a:p>
          <a:p>
            <a:r>
              <a:rPr lang="en-US" dirty="0"/>
              <a:t>Consider nonpharmacological approaches when possible or in conjunction with use of medications to possible reduce dose and duration of medications</a:t>
            </a:r>
          </a:p>
          <a:p>
            <a:endParaRPr lang="en-US" dirty="0"/>
          </a:p>
          <a:p>
            <a:r>
              <a:rPr lang="en-US" dirty="0"/>
              <a:t>Count long acting-Fluphenazine decanoate and haloperidol decanoate</a:t>
            </a:r>
          </a:p>
          <a:p>
            <a:r>
              <a:rPr lang="en-US" dirty="0"/>
              <a:t>Transdermal patches are long acting if applied during the look back period-count for each application only.</a:t>
            </a:r>
          </a:p>
          <a:p>
            <a:endParaRPr lang="en-US" dirty="0"/>
          </a:p>
          <a:p>
            <a:r>
              <a:rPr lang="en-US" dirty="0"/>
              <a:t>If you are confused about the medication classification consult the medication package insert, speak with a pharmacist or refer to the resources/link in the RAI manual.</a:t>
            </a:r>
          </a:p>
          <a:p>
            <a:r>
              <a:rPr lang="en-US" dirty="0"/>
              <a:t>Herbal and alternative medicine products are considered to be dietary supplements by the FDA.   (melatonin, chamomile, valerian root)</a:t>
            </a:r>
          </a:p>
          <a:p>
            <a:endParaRPr lang="en-US" dirty="0"/>
          </a:p>
        </p:txBody>
      </p:sp>
      <p:sp>
        <p:nvSpPr>
          <p:cNvPr id="4" name="Slide Number Placeholder 3"/>
          <p:cNvSpPr>
            <a:spLocks noGrp="1"/>
          </p:cNvSpPr>
          <p:nvPr>
            <p:ph type="sldNum" sz="quarter" idx="5"/>
          </p:nvPr>
        </p:nvSpPr>
        <p:spPr/>
        <p:txBody>
          <a:bodyPr/>
          <a:lstStyle/>
          <a:p>
            <a:fld id="{96FA23FA-8EC3-423B-9408-1E3DA7E3ADCB}" type="slidenum">
              <a:rPr lang="en-US" smtClean="0"/>
              <a:t>31</a:t>
            </a:fld>
            <a:endParaRPr lang="en-US"/>
          </a:p>
        </p:txBody>
      </p:sp>
    </p:spTree>
    <p:extLst>
      <p:ext uri="{BB962C8B-B14F-4D97-AF65-F5344CB8AC3E}">
        <p14:creationId xmlns:p14="http://schemas.microsoft.com/office/powerpoint/2010/main" val="1180557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medication that has a pharmacological classification or therapeutic category of antipsychotic medication must be recorded in this section, regardless of why the medication is being used.</a:t>
            </a:r>
          </a:p>
          <a:p>
            <a:endParaRPr lang="en-US" dirty="0"/>
          </a:p>
          <a:p>
            <a:r>
              <a:rPr lang="en-US" dirty="0"/>
              <a:t>Physician documentation indicating dose reduction attempts are clinically contraindicated must include the clinical rationale for why an attempted dose reduction is inadvisable. This decision should be based on the fact that tapering of the medication would not achieve the desired therapeutic effects and the current dose is necessary to maintain or improve the resident’s function, well-being, safety, and quality of life. </a:t>
            </a:r>
          </a:p>
        </p:txBody>
      </p:sp>
      <p:sp>
        <p:nvSpPr>
          <p:cNvPr id="4" name="Slide Number Placeholder 3"/>
          <p:cNvSpPr>
            <a:spLocks noGrp="1"/>
          </p:cNvSpPr>
          <p:nvPr>
            <p:ph type="sldNum" sz="quarter" idx="5"/>
          </p:nvPr>
        </p:nvSpPr>
        <p:spPr/>
        <p:txBody>
          <a:bodyPr/>
          <a:lstStyle/>
          <a:p>
            <a:fld id="{96FA23FA-8EC3-423B-9408-1E3DA7E3ADCB}" type="slidenum">
              <a:rPr lang="en-US" smtClean="0"/>
              <a:t>33</a:t>
            </a:fld>
            <a:endParaRPr lang="en-US"/>
          </a:p>
        </p:txBody>
      </p:sp>
    </p:spTree>
    <p:extLst>
      <p:ext uri="{BB962C8B-B14F-4D97-AF65-F5344CB8AC3E}">
        <p14:creationId xmlns:p14="http://schemas.microsoft.com/office/powerpoint/2010/main" val="828958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“Clinically significant” means effects, results, or consequences that materially affect or are likely to affect an individual’s mental, physical, or psychosocial well-being, either positively, by preventing a condition or reducing a risk, or negatively, by exacerbating, causing, or contributing to a symptom, illness, or decline in status.</a:t>
            </a:r>
          </a:p>
          <a:p>
            <a:endParaRPr lang="en-US" dirty="0"/>
          </a:p>
          <a:p>
            <a:r>
              <a:rPr lang="en-US" dirty="0"/>
              <a:t>Clinically significant medication issues may include, but are not limited to: </a:t>
            </a:r>
          </a:p>
          <a:p>
            <a:r>
              <a:rPr lang="en-US" dirty="0"/>
              <a:t>• Medication prescribed despite documented medication allergy or prior adverse reaction. </a:t>
            </a:r>
          </a:p>
          <a:p>
            <a:r>
              <a:rPr lang="en-US" dirty="0"/>
              <a:t>• Excessive or inadequate dose. </a:t>
            </a:r>
          </a:p>
          <a:p>
            <a:r>
              <a:rPr lang="en-US" dirty="0"/>
              <a:t>• Adverse reactions to medication. </a:t>
            </a:r>
          </a:p>
          <a:p>
            <a:r>
              <a:rPr lang="en-US" dirty="0"/>
              <a:t>• Ineffective drug therapy. </a:t>
            </a:r>
          </a:p>
          <a:p>
            <a:r>
              <a:rPr lang="en-US" dirty="0"/>
              <a:t>• Drug interactions (serious drug-drug, drug-food, and drug-disease interactions). </a:t>
            </a:r>
          </a:p>
          <a:p>
            <a:r>
              <a:rPr lang="en-US" dirty="0"/>
              <a:t>• Duplicate therapy (for example, generic-name and brand-name equivalent drugs are </a:t>
            </a:r>
            <a:r>
              <a:rPr lang="en-US" dirty="0" err="1"/>
              <a:t>coprescribed</a:t>
            </a:r>
            <a:r>
              <a:rPr lang="en-US" dirty="0"/>
              <a:t>). </a:t>
            </a:r>
          </a:p>
          <a:p>
            <a:r>
              <a:rPr lang="en-US" dirty="0"/>
              <a:t>• Wrong resident, drug, dose, route, and time errors. </a:t>
            </a:r>
          </a:p>
          <a:p>
            <a:r>
              <a:rPr lang="en-US" dirty="0"/>
              <a:t>• Medication dose, frequency, route, or duration not consistent with resident’s condition, manufacturer’s instructions, or applicable standards of practice.</a:t>
            </a:r>
          </a:p>
          <a:p>
            <a:r>
              <a:rPr lang="en-US" dirty="0"/>
              <a:t> • Use of a medication without evidence of adequate indication for use.</a:t>
            </a:r>
          </a:p>
          <a:p>
            <a:r>
              <a:rPr lang="en-US" dirty="0"/>
              <a:t> • Presence of a medical condition that may warrant medication therapy (e.g., a resident with primary hypertension does not have an antihypertensive medication prescribed). </a:t>
            </a:r>
          </a:p>
          <a:p>
            <a:r>
              <a:rPr lang="en-US" dirty="0"/>
              <a:t>• Omissions (medications missing from a prescribed regimen).</a:t>
            </a:r>
          </a:p>
          <a:p>
            <a:r>
              <a:rPr lang="en-US" dirty="0"/>
              <a:t> • Nonadherence (purposeful or accidental)</a:t>
            </a:r>
          </a:p>
        </p:txBody>
      </p:sp>
      <p:sp>
        <p:nvSpPr>
          <p:cNvPr id="4" name="Slide Number Placeholder 3"/>
          <p:cNvSpPr>
            <a:spLocks noGrp="1"/>
          </p:cNvSpPr>
          <p:nvPr>
            <p:ph type="sldNum" sz="quarter" idx="5"/>
          </p:nvPr>
        </p:nvSpPr>
        <p:spPr/>
        <p:txBody>
          <a:bodyPr/>
          <a:lstStyle/>
          <a:p>
            <a:fld id="{96FA23FA-8EC3-423B-9408-1E3DA7E3ADCB}" type="slidenum">
              <a:rPr lang="en-US" smtClean="0"/>
              <a:t>34</a:t>
            </a:fld>
            <a:endParaRPr lang="en-US"/>
          </a:p>
        </p:txBody>
      </p:sp>
    </p:spTree>
    <p:extLst>
      <p:ext uri="{BB962C8B-B14F-4D97-AF65-F5344CB8AC3E}">
        <p14:creationId xmlns:p14="http://schemas.microsoft.com/office/powerpoint/2010/main" val="2404206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if N2001=1  Issues found during medical review</a:t>
            </a:r>
          </a:p>
        </p:txBody>
      </p:sp>
      <p:sp>
        <p:nvSpPr>
          <p:cNvPr id="4" name="Slide Number Placeholder 3"/>
          <p:cNvSpPr>
            <a:spLocks noGrp="1"/>
          </p:cNvSpPr>
          <p:nvPr>
            <p:ph type="sldNum" sz="quarter" idx="5"/>
          </p:nvPr>
        </p:nvSpPr>
        <p:spPr/>
        <p:txBody>
          <a:bodyPr/>
          <a:lstStyle/>
          <a:p>
            <a:fld id="{96FA23FA-8EC3-423B-9408-1E3DA7E3ADCB}" type="slidenum">
              <a:rPr lang="en-US" smtClean="0"/>
              <a:t>35</a:t>
            </a:fld>
            <a:endParaRPr lang="en-US"/>
          </a:p>
        </p:txBody>
      </p:sp>
    </p:spTree>
    <p:extLst>
      <p:ext uri="{BB962C8B-B14F-4D97-AF65-F5344CB8AC3E}">
        <p14:creationId xmlns:p14="http://schemas.microsoft.com/office/powerpoint/2010/main" val="1366235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FA23FA-8EC3-423B-9408-1E3DA7E3ADCB}" type="slidenum">
              <a:rPr lang="en-US" smtClean="0"/>
              <a:t>36</a:t>
            </a:fld>
            <a:endParaRPr lang="en-US"/>
          </a:p>
        </p:txBody>
      </p:sp>
    </p:spTree>
    <p:extLst>
      <p:ext uri="{BB962C8B-B14F-4D97-AF65-F5344CB8AC3E}">
        <p14:creationId xmlns:p14="http://schemas.microsoft.com/office/powerpoint/2010/main" val="1926030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C:Bipap coded here in O0100</a:t>
            </a:r>
          </a:p>
          <a:p>
            <a:endParaRPr lang="en-US" dirty="0"/>
          </a:p>
          <a:p>
            <a:r>
              <a:rPr lang="en-US" dirty="0"/>
              <a:t>H:  Code any drug or biological give by intravenous push, epidural pump or </a:t>
            </a:r>
            <a:r>
              <a:rPr lang="en-US" dirty="0" err="1"/>
              <a:t>drp</a:t>
            </a:r>
            <a:r>
              <a:rPr lang="en-US" dirty="0"/>
              <a:t> through a central or peripheral port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Epidural, intrathecal and baclofen pumps are coded here</a:t>
            </a:r>
          </a:p>
          <a:p>
            <a:r>
              <a:rPr lang="en-US" dirty="0"/>
              <a:t>Do not code flushes to keep IV open or IV fluids</a:t>
            </a:r>
          </a:p>
          <a:p>
            <a:r>
              <a:rPr lang="en-US" dirty="0"/>
              <a:t>Do not code IV meds related to dialysis or chemotherapy</a:t>
            </a:r>
          </a:p>
          <a:p>
            <a:endParaRPr lang="en-US" dirty="0"/>
          </a:p>
          <a:p>
            <a:r>
              <a:rPr lang="en-US" dirty="0"/>
              <a:t>I:  blood or any blood products that are administered directly into the blood stream</a:t>
            </a:r>
          </a:p>
          <a:p>
            <a:r>
              <a:rPr lang="en-US" dirty="0"/>
              <a:t>Do not include transfusions administered during dialysis or chemotherapy.</a:t>
            </a:r>
          </a:p>
          <a:p>
            <a:endParaRPr lang="en-US" dirty="0"/>
          </a:p>
          <a:p>
            <a:r>
              <a:rPr lang="en-US" dirty="0"/>
              <a:t>M:  Code only when the resident requires transmission-based precautions and single room isolation (alone in a separate room) because of active infection (i.e., symptomatic and/or have a positive test and are in the contagious stage) with highly transmissible or epidemiologically significant pathogens that have been acquired by physical contact or airborne or droplet transmission.</a:t>
            </a:r>
          </a:p>
          <a:p>
            <a:endParaRPr lang="en-US" dirty="0"/>
          </a:p>
          <a:p>
            <a:r>
              <a:rPr lang="en-US" dirty="0"/>
              <a:t>Code for “single room isolation” only when all of the following conditions are met:</a:t>
            </a:r>
          </a:p>
          <a:p>
            <a:r>
              <a:rPr lang="en-US" dirty="0"/>
              <a:t> 1. The resident has active infection with highly transmissible or epidemiologically significant pathogens that have been acquired by physical contact or airborne or droplet transmission. </a:t>
            </a:r>
          </a:p>
          <a:p>
            <a:r>
              <a:rPr lang="en-US" dirty="0"/>
              <a:t>2. Precautions are over and above standard precautions. That is, transmission-based precautions (contact, droplet, and/or airborne) must be in effect. </a:t>
            </a:r>
          </a:p>
          <a:p>
            <a:r>
              <a:rPr lang="en-US" dirty="0"/>
              <a:t>3. The resident is in a room alone because of active infection and cannot have a roommate. This means that the resident must be in the room alone and not </a:t>
            </a:r>
            <a:r>
              <a:rPr lang="en-US" dirty="0" err="1"/>
              <a:t>cohorted</a:t>
            </a:r>
            <a:r>
              <a:rPr lang="en-US" dirty="0"/>
              <a:t> with a roommate regardless of whether the roommate has a similar active infection that requires isolation. </a:t>
            </a:r>
          </a:p>
          <a:p>
            <a:r>
              <a:rPr lang="en-US" dirty="0"/>
              <a:t>4. The resident must remain in his/her room. This requires that all services be brought to the resident (e.g. rehabilitation, activities, dining, etc.)</a:t>
            </a:r>
          </a:p>
          <a:p>
            <a:endParaRPr lang="en-US" dirty="0"/>
          </a:p>
          <a:p>
            <a:endParaRPr lang="en-US" dirty="0"/>
          </a:p>
        </p:txBody>
      </p:sp>
      <p:sp>
        <p:nvSpPr>
          <p:cNvPr id="4" name="Slide Number Placeholder 3"/>
          <p:cNvSpPr>
            <a:spLocks noGrp="1"/>
          </p:cNvSpPr>
          <p:nvPr>
            <p:ph type="sldNum" sz="quarter" idx="5"/>
          </p:nvPr>
        </p:nvSpPr>
        <p:spPr/>
        <p:txBody>
          <a:bodyPr/>
          <a:lstStyle/>
          <a:p>
            <a:fld id="{96FA23FA-8EC3-423B-9408-1E3DA7E3ADCB}" type="slidenum">
              <a:rPr lang="en-US" smtClean="0"/>
              <a:t>38</a:t>
            </a:fld>
            <a:endParaRPr lang="en-US"/>
          </a:p>
        </p:txBody>
      </p:sp>
    </p:spTree>
    <p:extLst>
      <p:ext uri="{BB962C8B-B14F-4D97-AF65-F5344CB8AC3E}">
        <p14:creationId xmlns:p14="http://schemas.microsoft.com/office/powerpoint/2010/main" val="3975719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Foot or liquids dribbles down chin or falls out of mouth</a:t>
            </a:r>
          </a:p>
          <a:p>
            <a:r>
              <a:rPr lang="en-US" dirty="0"/>
              <a:t>B. pocketing, failed to empty mouth completely</a:t>
            </a:r>
          </a:p>
          <a:p>
            <a:r>
              <a:rPr lang="en-US" dirty="0"/>
              <a:t>C. Resident may cough or gag, turn red, have labored breathing, difficulty swallowing. Resident explains by saying “going down the wrong way”</a:t>
            </a:r>
          </a:p>
          <a:p>
            <a:r>
              <a:rPr lang="en-US" dirty="0"/>
              <a:t>D. May refuse food because of pain (temperature of food/drink, texture, grows in the mouth and can not swallow</a:t>
            </a:r>
          </a:p>
          <a:p>
            <a:r>
              <a:rPr lang="en-US" dirty="0"/>
              <a:t>Z. None of these</a:t>
            </a:r>
          </a:p>
          <a:p>
            <a:endParaRPr lang="en-US" dirty="0"/>
          </a:p>
          <a:p>
            <a:r>
              <a:rPr lang="en-US" dirty="0"/>
              <a:t>Section L: Poor fitting dentures</a:t>
            </a:r>
          </a:p>
          <a:p>
            <a:r>
              <a:rPr lang="en-US" dirty="0"/>
              <a:t>No teeth</a:t>
            </a:r>
          </a:p>
          <a:p>
            <a:r>
              <a:rPr lang="en-US" dirty="0"/>
              <a:t>Mouth sores/abscess/cavity</a:t>
            </a:r>
          </a:p>
          <a:p>
            <a:r>
              <a:rPr lang="en-US" dirty="0"/>
              <a:t>Tumors</a:t>
            </a:r>
          </a:p>
          <a:p>
            <a:r>
              <a:rPr lang="en-US" dirty="0"/>
              <a:t>Pain</a:t>
            </a:r>
          </a:p>
          <a:p>
            <a:endParaRPr lang="en-US" dirty="0"/>
          </a:p>
          <a:p>
            <a:r>
              <a:rPr lang="en-US" dirty="0"/>
              <a:t>***Do not code if interventions have been successful and no sign/symptoms of the problem existed in 7-day look-back period</a:t>
            </a:r>
          </a:p>
        </p:txBody>
      </p:sp>
      <p:sp>
        <p:nvSpPr>
          <p:cNvPr id="4" name="Slide Number Placeholder 3"/>
          <p:cNvSpPr>
            <a:spLocks noGrp="1"/>
          </p:cNvSpPr>
          <p:nvPr>
            <p:ph type="sldNum" sz="quarter" idx="5"/>
          </p:nvPr>
        </p:nvSpPr>
        <p:spPr/>
        <p:txBody>
          <a:bodyPr/>
          <a:lstStyle/>
          <a:p>
            <a:fld id="{96FA23FA-8EC3-423B-9408-1E3DA7E3ADCB}" type="slidenum">
              <a:rPr lang="en-US" smtClean="0"/>
              <a:t>3</a:t>
            </a:fld>
            <a:endParaRPr lang="en-US"/>
          </a:p>
        </p:txBody>
      </p:sp>
    </p:spTree>
    <p:extLst>
      <p:ext uri="{BB962C8B-B14F-4D97-AF65-F5344CB8AC3E}">
        <p14:creationId xmlns:p14="http://schemas.microsoft.com/office/powerpoint/2010/main" val="1007907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Concurrent-two treatments with residents doing two different activities</a:t>
            </a:r>
          </a:p>
          <a:p>
            <a:r>
              <a:rPr lang="en-US" dirty="0"/>
              <a:t>Group-2 or more residents performing the same activity</a:t>
            </a:r>
          </a:p>
        </p:txBody>
      </p:sp>
      <p:sp>
        <p:nvSpPr>
          <p:cNvPr id="4" name="Slide Number Placeholder 3"/>
          <p:cNvSpPr>
            <a:spLocks noGrp="1"/>
          </p:cNvSpPr>
          <p:nvPr>
            <p:ph type="sldNum" sz="quarter" idx="5"/>
          </p:nvPr>
        </p:nvSpPr>
        <p:spPr/>
        <p:txBody>
          <a:bodyPr/>
          <a:lstStyle/>
          <a:p>
            <a:fld id="{96FA23FA-8EC3-423B-9408-1E3DA7E3ADCB}" type="slidenum">
              <a:rPr lang="en-US" smtClean="0"/>
              <a:t>40</a:t>
            </a:fld>
            <a:endParaRPr lang="en-US"/>
          </a:p>
        </p:txBody>
      </p:sp>
    </p:spTree>
    <p:extLst>
      <p:ext uri="{BB962C8B-B14F-4D97-AF65-F5344CB8AC3E}">
        <p14:creationId xmlns:p14="http://schemas.microsoft.com/office/powerpoint/2010/main" val="2095183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FA23FA-8EC3-423B-9408-1E3DA7E3ADCB}" type="slidenum">
              <a:rPr lang="en-US" smtClean="0"/>
              <a:t>41</a:t>
            </a:fld>
            <a:endParaRPr lang="en-US"/>
          </a:p>
        </p:txBody>
      </p:sp>
    </p:spTree>
    <p:extLst>
      <p:ext uri="{BB962C8B-B14F-4D97-AF65-F5344CB8AC3E}">
        <p14:creationId xmlns:p14="http://schemas.microsoft.com/office/powerpoint/2010/main" val="1710987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number during the since the start date of care.</a:t>
            </a:r>
          </a:p>
        </p:txBody>
      </p:sp>
      <p:sp>
        <p:nvSpPr>
          <p:cNvPr id="4" name="Slide Number Placeholder 3"/>
          <p:cNvSpPr>
            <a:spLocks noGrp="1"/>
          </p:cNvSpPr>
          <p:nvPr>
            <p:ph type="sldNum" sz="quarter" idx="5"/>
          </p:nvPr>
        </p:nvSpPr>
        <p:spPr/>
        <p:txBody>
          <a:bodyPr/>
          <a:lstStyle/>
          <a:p>
            <a:fld id="{96FA23FA-8EC3-423B-9408-1E3DA7E3ADCB}" type="slidenum">
              <a:rPr lang="en-US" smtClean="0"/>
              <a:t>43</a:t>
            </a:fld>
            <a:endParaRPr lang="en-US"/>
          </a:p>
        </p:txBody>
      </p:sp>
    </p:spTree>
    <p:extLst>
      <p:ext uri="{BB962C8B-B14F-4D97-AF65-F5344CB8AC3E}">
        <p14:creationId xmlns:p14="http://schemas.microsoft.com/office/powerpoint/2010/main" val="2874384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and can be captured with therapy with our Med A patients.  Need different goals for the resident between RNA/Therapy.</a:t>
            </a:r>
          </a:p>
          <a:p>
            <a:r>
              <a:rPr lang="en-US" dirty="0"/>
              <a:t>This will help with the end splits for the lower two Nursing Clinical Categories-Behavioral Symptoms or Cognitive Performance and Reduced Physical Function</a:t>
            </a:r>
          </a:p>
        </p:txBody>
      </p:sp>
      <p:sp>
        <p:nvSpPr>
          <p:cNvPr id="4" name="Slide Number Placeholder 3"/>
          <p:cNvSpPr>
            <a:spLocks noGrp="1"/>
          </p:cNvSpPr>
          <p:nvPr>
            <p:ph type="sldNum" sz="quarter" idx="5"/>
          </p:nvPr>
        </p:nvSpPr>
        <p:spPr/>
        <p:txBody>
          <a:bodyPr/>
          <a:lstStyle/>
          <a:p>
            <a:fld id="{96FA23FA-8EC3-423B-9408-1E3DA7E3ADCB}" type="slidenum">
              <a:rPr lang="en-US" smtClean="0"/>
              <a:t>45</a:t>
            </a:fld>
            <a:endParaRPr lang="en-US"/>
          </a:p>
        </p:txBody>
      </p:sp>
    </p:spTree>
    <p:extLst>
      <p:ext uri="{BB962C8B-B14F-4D97-AF65-F5344CB8AC3E}">
        <p14:creationId xmlns:p14="http://schemas.microsoft.com/office/powerpoint/2010/main" val="1592629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 manual method or physical or mechanical device, material or equipment attached or adjacent to the resident’s body that the individual cannot remove easily, which restricts freedom of movement or normal access to one’s body.</a:t>
            </a:r>
          </a:p>
          <a:p>
            <a:endParaRPr lang="en-US" dirty="0"/>
          </a:p>
          <a:p>
            <a:r>
              <a:rPr lang="en-US" dirty="0"/>
              <a:t>Remove easily: manual method or physical or mechanical device, material or equipment can be removed intentionally by the resident in the same manner as it was applied by the staff. (side rail, buckle, knot, ties)</a:t>
            </a:r>
          </a:p>
          <a:p>
            <a:endParaRPr lang="en-US" dirty="0"/>
          </a:p>
          <a:p>
            <a:r>
              <a:rPr lang="en-US" dirty="0"/>
              <a:t>Freedom of movement:  any change in place or position of the body or any part of the body that the person is physical able to control or access.</a:t>
            </a:r>
          </a:p>
          <a:p>
            <a:endParaRPr lang="en-US" dirty="0"/>
          </a:p>
        </p:txBody>
      </p:sp>
      <p:sp>
        <p:nvSpPr>
          <p:cNvPr id="4" name="Slide Number Placeholder 3"/>
          <p:cNvSpPr>
            <a:spLocks noGrp="1"/>
          </p:cNvSpPr>
          <p:nvPr>
            <p:ph type="sldNum" sz="quarter" idx="5"/>
          </p:nvPr>
        </p:nvSpPr>
        <p:spPr/>
        <p:txBody>
          <a:bodyPr/>
          <a:lstStyle/>
          <a:p>
            <a:fld id="{96FA23FA-8EC3-423B-9408-1E3DA7E3ADCB}" type="slidenum">
              <a:rPr lang="en-US" smtClean="0"/>
              <a:t>49</a:t>
            </a:fld>
            <a:endParaRPr lang="en-US"/>
          </a:p>
        </p:txBody>
      </p:sp>
    </p:spTree>
    <p:extLst>
      <p:ext uri="{BB962C8B-B14F-4D97-AF65-F5344CB8AC3E}">
        <p14:creationId xmlns:p14="http://schemas.microsoft.com/office/powerpoint/2010/main" val="1637676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Restraints as a fall prevention approach-there is no evidence that the use of physical restraints will prevent, reduce or eliminate falls.</a:t>
            </a:r>
          </a:p>
          <a:p>
            <a:endParaRPr lang="en-US" dirty="0"/>
          </a:p>
        </p:txBody>
      </p:sp>
      <p:sp>
        <p:nvSpPr>
          <p:cNvPr id="4" name="Slide Number Placeholder 3"/>
          <p:cNvSpPr>
            <a:spLocks noGrp="1"/>
          </p:cNvSpPr>
          <p:nvPr>
            <p:ph type="sldNum" sz="quarter" idx="5"/>
          </p:nvPr>
        </p:nvSpPr>
        <p:spPr/>
        <p:txBody>
          <a:bodyPr/>
          <a:lstStyle/>
          <a:p>
            <a:fld id="{96FA23FA-8EC3-423B-9408-1E3DA7E3ADCB}" type="slidenum">
              <a:rPr lang="en-US" smtClean="0"/>
              <a:t>50</a:t>
            </a:fld>
            <a:endParaRPr lang="en-US"/>
          </a:p>
        </p:txBody>
      </p:sp>
    </p:spTree>
    <p:extLst>
      <p:ext uri="{BB962C8B-B14F-4D97-AF65-F5344CB8AC3E}">
        <p14:creationId xmlns:p14="http://schemas.microsoft.com/office/powerpoint/2010/main" val="2952799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alarm is any physical or electronic device that monitors resident movement and alerts the staff, by either audible or inaudible means, when movement is detected, and may include bed, chair and floor sensor pads, cords that clip to the resident’s clothing, motion sensors, door alarms, or elopement/wandering devices.</a:t>
            </a:r>
          </a:p>
          <a:p>
            <a:endParaRPr lang="en-US" dirty="0"/>
          </a:p>
        </p:txBody>
      </p:sp>
      <p:sp>
        <p:nvSpPr>
          <p:cNvPr id="4" name="Slide Number Placeholder 3"/>
          <p:cNvSpPr>
            <a:spLocks noGrp="1"/>
          </p:cNvSpPr>
          <p:nvPr>
            <p:ph type="sldNum" sz="quarter" idx="5"/>
          </p:nvPr>
        </p:nvSpPr>
        <p:spPr/>
        <p:txBody>
          <a:bodyPr/>
          <a:lstStyle/>
          <a:p>
            <a:fld id="{96FA23FA-8EC3-423B-9408-1E3DA7E3ADCB}" type="slidenum">
              <a:rPr lang="en-US" smtClean="0"/>
              <a:t>51</a:t>
            </a:fld>
            <a:endParaRPr lang="en-US"/>
          </a:p>
        </p:txBody>
      </p:sp>
    </p:spTree>
    <p:extLst>
      <p:ext uri="{BB962C8B-B14F-4D97-AF65-F5344CB8AC3E}">
        <p14:creationId xmlns:p14="http://schemas.microsoft.com/office/powerpoint/2010/main" val="3930761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 policy</a:t>
            </a:r>
          </a:p>
          <a:p>
            <a:r>
              <a:rPr lang="en-US" dirty="0"/>
              <a:t>Do you have residents wear shoes?  Take off clothes around bath time, account for AD or w/c weight?</a:t>
            </a:r>
          </a:p>
          <a:p>
            <a:r>
              <a:rPr lang="en-US" dirty="0"/>
              <a:t> </a:t>
            </a:r>
          </a:p>
          <a:p>
            <a:r>
              <a:rPr lang="en-US" dirty="0"/>
              <a:t>Don’t have to frequently check height, but you do need to assess at least yearly for assessments</a:t>
            </a:r>
          </a:p>
          <a:p>
            <a:endParaRPr lang="en-US" dirty="0"/>
          </a:p>
          <a:p>
            <a:r>
              <a:rPr lang="en-US" dirty="0"/>
              <a:t>Fun fact:  We are tallest first thing in the morning when our intervertebral disks have the most water in them after a nights rest.  </a:t>
            </a:r>
          </a:p>
        </p:txBody>
      </p:sp>
      <p:sp>
        <p:nvSpPr>
          <p:cNvPr id="4" name="Slide Number Placeholder 3"/>
          <p:cNvSpPr>
            <a:spLocks noGrp="1"/>
          </p:cNvSpPr>
          <p:nvPr>
            <p:ph type="sldNum" sz="quarter" idx="5"/>
          </p:nvPr>
        </p:nvSpPr>
        <p:spPr/>
        <p:txBody>
          <a:bodyPr/>
          <a:lstStyle/>
          <a:p>
            <a:fld id="{96FA23FA-8EC3-423B-9408-1E3DA7E3ADCB}" type="slidenum">
              <a:rPr lang="en-US" smtClean="0"/>
              <a:t>4</a:t>
            </a:fld>
            <a:endParaRPr lang="en-US"/>
          </a:p>
        </p:txBody>
      </p:sp>
    </p:spTree>
    <p:extLst>
      <p:ext uri="{BB962C8B-B14F-4D97-AF65-F5344CB8AC3E}">
        <p14:creationId xmlns:p14="http://schemas.microsoft.com/office/powerpoint/2010/main" val="573656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BMI: Number calculated from a person’s weight and height. BMI is used as a screening tool to identify possible weight problems for adults</a:t>
            </a:r>
          </a:p>
          <a:p>
            <a:endParaRPr lang="en-US" dirty="0"/>
          </a:p>
          <a:p>
            <a:r>
              <a:rPr lang="en-US" dirty="0"/>
              <a:t>Weight changes of 5% in 1 month, 7.5% in 3 months, or 10% in 6 months should prompt a thorough assessment of the resident’s nutritional status</a:t>
            </a:r>
          </a:p>
          <a:p>
            <a:r>
              <a:rPr lang="en-US" dirty="0"/>
              <a:t>Rely on your RD for assistance in this area.</a:t>
            </a:r>
          </a:p>
        </p:txBody>
      </p:sp>
      <p:sp>
        <p:nvSpPr>
          <p:cNvPr id="4" name="Slide Number Placeholder 3"/>
          <p:cNvSpPr>
            <a:spLocks noGrp="1"/>
          </p:cNvSpPr>
          <p:nvPr>
            <p:ph type="sldNum" sz="quarter" idx="5"/>
          </p:nvPr>
        </p:nvSpPr>
        <p:spPr/>
        <p:txBody>
          <a:bodyPr/>
          <a:lstStyle/>
          <a:p>
            <a:fld id="{96FA23FA-8EC3-423B-9408-1E3DA7E3ADCB}" type="slidenum">
              <a:rPr lang="en-US" smtClean="0"/>
              <a:t>5</a:t>
            </a:fld>
            <a:endParaRPr lang="en-US"/>
          </a:p>
        </p:txBody>
      </p:sp>
    </p:spTree>
    <p:extLst>
      <p:ext uri="{BB962C8B-B14F-4D97-AF65-F5344CB8AC3E}">
        <p14:creationId xmlns:p14="http://schemas.microsoft.com/office/powerpoint/2010/main" val="179610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Weight changes of 5% in 1 month, 7.5% in 3 months, or 10% in 6 months should prompt a thorough assessment of the resident’s nutritional status</a:t>
            </a:r>
          </a:p>
          <a:p>
            <a:r>
              <a:rPr lang="en-US" dirty="0"/>
              <a:t>We need to be proactive and not reactive . . . Think QM’s.</a:t>
            </a:r>
          </a:p>
          <a:p>
            <a:r>
              <a:rPr lang="en-US" dirty="0"/>
              <a:t>Edema, fluid retention reasons to discuss weight changes with physician.</a:t>
            </a:r>
          </a:p>
          <a:p>
            <a:r>
              <a:rPr lang="en-US" dirty="0"/>
              <a:t>Rely on your RD for assistance with this information.</a:t>
            </a:r>
          </a:p>
        </p:txBody>
      </p:sp>
      <p:sp>
        <p:nvSpPr>
          <p:cNvPr id="4" name="Slide Number Placeholder 3"/>
          <p:cNvSpPr>
            <a:spLocks noGrp="1"/>
          </p:cNvSpPr>
          <p:nvPr>
            <p:ph type="sldNum" sz="quarter" idx="5"/>
          </p:nvPr>
        </p:nvSpPr>
        <p:spPr/>
        <p:txBody>
          <a:bodyPr/>
          <a:lstStyle/>
          <a:p>
            <a:fld id="{96FA23FA-8EC3-423B-9408-1E3DA7E3ADCB}" type="slidenum">
              <a:rPr lang="en-US" smtClean="0"/>
              <a:t>6</a:t>
            </a:fld>
            <a:endParaRPr lang="en-US"/>
          </a:p>
        </p:txBody>
      </p:sp>
    </p:spTree>
    <p:extLst>
      <p:ext uri="{BB962C8B-B14F-4D97-AF65-F5344CB8AC3E}">
        <p14:creationId xmlns:p14="http://schemas.microsoft.com/office/powerpoint/2010/main" val="3981926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Parenteral/IV feeding-When there is supporting documentation that reflects the need for additional fluid intake specifically addressing a nutrition or hydration need. This supporting documentation should be noted in the resident’s medical record according to State and/or internal facility policy: </a:t>
            </a:r>
          </a:p>
          <a:p>
            <a:endParaRPr lang="en-US" dirty="0"/>
          </a:p>
          <a:p>
            <a:r>
              <a:rPr lang="en-US" dirty="0"/>
              <a:t>Therapeutic diets are not defined by the content of what is provided or when it is served, but why the diet is required-heart healthy, no added salt, diabetic, low cholesterol</a:t>
            </a:r>
          </a:p>
          <a:p>
            <a:r>
              <a:rPr lang="en-US" dirty="0"/>
              <a:t>Food elimination diets related to food allergies (e.g. peanut allergy) can be coded as a therapeutic diet</a:t>
            </a:r>
          </a:p>
          <a:p>
            <a:r>
              <a:rPr lang="en-US" dirty="0"/>
              <a:t>A nutritional supplement may be part of a therapeutic diet to manage a problematic health condition-protein-calorie malnutrition.</a:t>
            </a:r>
          </a:p>
        </p:txBody>
      </p:sp>
      <p:sp>
        <p:nvSpPr>
          <p:cNvPr id="4" name="Slide Number Placeholder 3"/>
          <p:cNvSpPr>
            <a:spLocks noGrp="1"/>
          </p:cNvSpPr>
          <p:nvPr>
            <p:ph type="sldNum" sz="quarter" idx="5"/>
          </p:nvPr>
        </p:nvSpPr>
        <p:spPr/>
        <p:txBody>
          <a:bodyPr/>
          <a:lstStyle/>
          <a:p>
            <a:fld id="{96FA23FA-8EC3-423B-9408-1E3DA7E3ADCB}" type="slidenum">
              <a:rPr lang="en-US" smtClean="0"/>
              <a:t>7</a:t>
            </a:fld>
            <a:endParaRPr lang="en-US"/>
          </a:p>
        </p:txBody>
      </p:sp>
    </p:spTree>
    <p:extLst>
      <p:ext uri="{BB962C8B-B14F-4D97-AF65-F5344CB8AC3E}">
        <p14:creationId xmlns:p14="http://schemas.microsoft.com/office/powerpoint/2010/main" val="1858441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over the entire look back period for both A and B?</a:t>
            </a:r>
          </a:p>
        </p:txBody>
      </p:sp>
      <p:sp>
        <p:nvSpPr>
          <p:cNvPr id="4" name="Slide Number Placeholder 3"/>
          <p:cNvSpPr>
            <a:spLocks noGrp="1"/>
          </p:cNvSpPr>
          <p:nvPr>
            <p:ph type="sldNum" sz="quarter" idx="5"/>
          </p:nvPr>
        </p:nvSpPr>
        <p:spPr/>
        <p:txBody>
          <a:bodyPr/>
          <a:lstStyle/>
          <a:p>
            <a:fld id="{96FA23FA-8EC3-423B-9408-1E3DA7E3ADCB}" type="slidenum">
              <a:rPr lang="en-US" smtClean="0"/>
              <a:t>9</a:t>
            </a:fld>
            <a:endParaRPr lang="en-US"/>
          </a:p>
        </p:txBody>
      </p:sp>
    </p:spTree>
    <p:extLst>
      <p:ext uri="{BB962C8B-B14F-4D97-AF65-F5344CB8AC3E}">
        <p14:creationId xmlns:p14="http://schemas.microsoft.com/office/powerpoint/2010/main" val="2633829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Talked about speech, teeth and dental health when we talked about section B and section K.</a:t>
            </a:r>
          </a:p>
        </p:txBody>
      </p:sp>
      <p:sp>
        <p:nvSpPr>
          <p:cNvPr id="4" name="Slide Number Placeholder 3"/>
          <p:cNvSpPr>
            <a:spLocks noGrp="1"/>
          </p:cNvSpPr>
          <p:nvPr>
            <p:ph type="sldNum" sz="quarter" idx="5"/>
          </p:nvPr>
        </p:nvSpPr>
        <p:spPr/>
        <p:txBody>
          <a:bodyPr/>
          <a:lstStyle/>
          <a:p>
            <a:fld id="{96FA23FA-8EC3-423B-9408-1E3DA7E3ADCB}" type="slidenum">
              <a:rPr lang="en-US" smtClean="0"/>
              <a:t>12</a:t>
            </a:fld>
            <a:endParaRPr lang="en-US"/>
          </a:p>
        </p:txBody>
      </p:sp>
    </p:spTree>
    <p:extLst>
      <p:ext uri="{BB962C8B-B14F-4D97-AF65-F5344CB8AC3E}">
        <p14:creationId xmlns:p14="http://schemas.microsoft.com/office/powerpoint/2010/main" val="1353589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1A308-6730-402E-976A-0734924948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0858B1-7392-4966-815C-0CC8AFACF8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F65732-F09F-4404-92AA-C52B90B1C7D0}"/>
              </a:ext>
            </a:extLst>
          </p:cNvPr>
          <p:cNvSpPr>
            <a:spLocks noGrp="1"/>
          </p:cNvSpPr>
          <p:nvPr>
            <p:ph type="dt" sz="half" idx="10"/>
          </p:nvPr>
        </p:nvSpPr>
        <p:spPr/>
        <p:txBody>
          <a:bodyPr/>
          <a:lstStyle/>
          <a:p>
            <a:fld id="{83B49521-EA96-456E-BD7B-30824B8F190C}" type="datetimeFigureOut">
              <a:rPr lang="en-US" smtClean="0"/>
              <a:t>10/25/2022</a:t>
            </a:fld>
            <a:endParaRPr lang="en-US"/>
          </a:p>
        </p:txBody>
      </p:sp>
      <p:sp>
        <p:nvSpPr>
          <p:cNvPr id="5" name="Footer Placeholder 4">
            <a:extLst>
              <a:ext uri="{FF2B5EF4-FFF2-40B4-BE49-F238E27FC236}">
                <a16:creationId xmlns:a16="http://schemas.microsoft.com/office/drawing/2014/main" id="{07336679-0DE5-40D6-A35A-E16A30BF6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F19759-C697-4CC3-9C6F-37F9AC99B980}"/>
              </a:ext>
            </a:extLst>
          </p:cNvPr>
          <p:cNvSpPr>
            <a:spLocks noGrp="1"/>
          </p:cNvSpPr>
          <p:nvPr>
            <p:ph type="sldNum" sz="quarter" idx="12"/>
          </p:nvPr>
        </p:nvSpPr>
        <p:spPr/>
        <p:txBody>
          <a:bodyPr/>
          <a:lstStyle/>
          <a:p>
            <a:fld id="{B734905B-2356-4FAA-9822-430B4B4A5D78}" type="slidenum">
              <a:rPr lang="en-US" smtClean="0"/>
              <a:t>‹#›</a:t>
            </a:fld>
            <a:endParaRPr lang="en-US"/>
          </a:p>
        </p:txBody>
      </p:sp>
    </p:spTree>
    <p:extLst>
      <p:ext uri="{BB962C8B-B14F-4D97-AF65-F5344CB8AC3E}">
        <p14:creationId xmlns:p14="http://schemas.microsoft.com/office/powerpoint/2010/main" val="1559581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905D3-F538-4A21-AF2D-77FACEC270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5B6F77-0134-4EAD-BA0C-8EDB7551D0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EEB14-B556-4557-A026-6A436AC38B52}"/>
              </a:ext>
            </a:extLst>
          </p:cNvPr>
          <p:cNvSpPr>
            <a:spLocks noGrp="1"/>
          </p:cNvSpPr>
          <p:nvPr>
            <p:ph type="dt" sz="half" idx="10"/>
          </p:nvPr>
        </p:nvSpPr>
        <p:spPr/>
        <p:txBody>
          <a:bodyPr/>
          <a:lstStyle/>
          <a:p>
            <a:fld id="{83B49521-EA96-456E-BD7B-30824B8F190C}" type="datetimeFigureOut">
              <a:rPr lang="en-US" smtClean="0"/>
              <a:t>10/25/2022</a:t>
            </a:fld>
            <a:endParaRPr lang="en-US"/>
          </a:p>
        </p:txBody>
      </p:sp>
      <p:sp>
        <p:nvSpPr>
          <p:cNvPr id="5" name="Footer Placeholder 4">
            <a:extLst>
              <a:ext uri="{FF2B5EF4-FFF2-40B4-BE49-F238E27FC236}">
                <a16:creationId xmlns:a16="http://schemas.microsoft.com/office/drawing/2014/main" id="{A8DBC8B6-ABD2-4E12-909E-ADCB74C5E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5DE0FD-E446-42C1-8550-2D288DEC8F02}"/>
              </a:ext>
            </a:extLst>
          </p:cNvPr>
          <p:cNvSpPr>
            <a:spLocks noGrp="1"/>
          </p:cNvSpPr>
          <p:nvPr>
            <p:ph type="sldNum" sz="quarter" idx="12"/>
          </p:nvPr>
        </p:nvSpPr>
        <p:spPr/>
        <p:txBody>
          <a:bodyPr/>
          <a:lstStyle/>
          <a:p>
            <a:fld id="{B734905B-2356-4FAA-9822-430B4B4A5D78}" type="slidenum">
              <a:rPr lang="en-US" smtClean="0"/>
              <a:t>‹#›</a:t>
            </a:fld>
            <a:endParaRPr lang="en-US"/>
          </a:p>
        </p:txBody>
      </p:sp>
    </p:spTree>
    <p:extLst>
      <p:ext uri="{BB962C8B-B14F-4D97-AF65-F5344CB8AC3E}">
        <p14:creationId xmlns:p14="http://schemas.microsoft.com/office/powerpoint/2010/main" val="1984723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BBACE4-8443-4EBD-B219-604ECDAE40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70233-BB80-42DA-86F0-569CF5795E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F7939F-B52C-4E86-9C0F-A854076413A2}"/>
              </a:ext>
            </a:extLst>
          </p:cNvPr>
          <p:cNvSpPr>
            <a:spLocks noGrp="1"/>
          </p:cNvSpPr>
          <p:nvPr>
            <p:ph type="dt" sz="half" idx="10"/>
          </p:nvPr>
        </p:nvSpPr>
        <p:spPr/>
        <p:txBody>
          <a:bodyPr/>
          <a:lstStyle/>
          <a:p>
            <a:fld id="{83B49521-EA96-456E-BD7B-30824B8F190C}" type="datetimeFigureOut">
              <a:rPr lang="en-US" smtClean="0"/>
              <a:t>10/25/2022</a:t>
            </a:fld>
            <a:endParaRPr lang="en-US"/>
          </a:p>
        </p:txBody>
      </p:sp>
      <p:sp>
        <p:nvSpPr>
          <p:cNvPr id="5" name="Footer Placeholder 4">
            <a:extLst>
              <a:ext uri="{FF2B5EF4-FFF2-40B4-BE49-F238E27FC236}">
                <a16:creationId xmlns:a16="http://schemas.microsoft.com/office/drawing/2014/main" id="{9494BBD8-D22D-4C04-81ED-76C9CE07F6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26CC2-3F9E-4605-B78A-008E91108FA5}"/>
              </a:ext>
            </a:extLst>
          </p:cNvPr>
          <p:cNvSpPr>
            <a:spLocks noGrp="1"/>
          </p:cNvSpPr>
          <p:nvPr>
            <p:ph type="sldNum" sz="quarter" idx="12"/>
          </p:nvPr>
        </p:nvSpPr>
        <p:spPr/>
        <p:txBody>
          <a:bodyPr/>
          <a:lstStyle/>
          <a:p>
            <a:fld id="{B734905B-2356-4FAA-9822-430B4B4A5D78}" type="slidenum">
              <a:rPr lang="en-US" smtClean="0"/>
              <a:t>‹#›</a:t>
            </a:fld>
            <a:endParaRPr lang="en-US"/>
          </a:p>
        </p:txBody>
      </p:sp>
    </p:spTree>
    <p:extLst>
      <p:ext uri="{BB962C8B-B14F-4D97-AF65-F5344CB8AC3E}">
        <p14:creationId xmlns:p14="http://schemas.microsoft.com/office/powerpoint/2010/main" val="2212669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3BF3C-8803-481F-8926-215B5BEFCA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A8DA6B-296C-4A10-A1F3-4C27751648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199CB7-B0D3-43A2-BD11-054ECD2585B1}"/>
              </a:ext>
            </a:extLst>
          </p:cNvPr>
          <p:cNvSpPr>
            <a:spLocks noGrp="1"/>
          </p:cNvSpPr>
          <p:nvPr>
            <p:ph type="dt" sz="half" idx="10"/>
          </p:nvPr>
        </p:nvSpPr>
        <p:spPr/>
        <p:txBody>
          <a:bodyPr/>
          <a:lstStyle/>
          <a:p>
            <a:fld id="{83B49521-EA96-456E-BD7B-30824B8F190C}" type="datetimeFigureOut">
              <a:rPr lang="en-US" smtClean="0"/>
              <a:t>10/25/2022</a:t>
            </a:fld>
            <a:endParaRPr lang="en-US"/>
          </a:p>
        </p:txBody>
      </p:sp>
      <p:sp>
        <p:nvSpPr>
          <p:cNvPr id="5" name="Footer Placeholder 4">
            <a:extLst>
              <a:ext uri="{FF2B5EF4-FFF2-40B4-BE49-F238E27FC236}">
                <a16:creationId xmlns:a16="http://schemas.microsoft.com/office/drawing/2014/main" id="{F10BF67A-6EA8-4B3E-BD24-7D08E9789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14A66-1EC1-46AB-B437-B3AFF1CF6293}"/>
              </a:ext>
            </a:extLst>
          </p:cNvPr>
          <p:cNvSpPr>
            <a:spLocks noGrp="1"/>
          </p:cNvSpPr>
          <p:nvPr>
            <p:ph type="sldNum" sz="quarter" idx="12"/>
          </p:nvPr>
        </p:nvSpPr>
        <p:spPr/>
        <p:txBody>
          <a:bodyPr/>
          <a:lstStyle/>
          <a:p>
            <a:fld id="{B734905B-2356-4FAA-9822-430B4B4A5D78}" type="slidenum">
              <a:rPr lang="en-US" smtClean="0"/>
              <a:t>‹#›</a:t>
            </a:fld>
            <a:endParaRPr lang="en-US"/>
          </a:p>
        </p:txBody>
      </p:sp>
    </p:spTree>
    <p:extLst>
      <p:ext uri="{BB962C8B-B14F-4D97-AF65-F5344CB8AC3E}">
        <p14:creationId xmlns:p14="http://schemas.microsoft.com/office/powerpoint/2010/main" val="128328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576D9-3AFF-43A9-9FCD-0FB799E932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E56279-FE40-4139-BC71-2ACD8B0484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E0738B-0BDB-48FA-B739-F394D0CDA357}"/>
              </a:ext>
            </a:extLst>
          </p:cNvPr>
          <p:cNvSpPr>
            <a:spLocks noGrp="1"/>
          </p:cNvSpPr>
          <p:nvPr>
            <p:ph type="dt" sz="half" idx="10"/>
          </p:nvPr>
        </p:nvSpPr>
        <p:spPr/>
        <p:txBody>
          <a:bodyPr/>
          <a:lstStyle/>
          <a:p>
            <a:fld id="{83B49521-EA96-456E-BD7B-30824B8F190C}" type="datetimeFigureOut">
              <a:rPr lang="en-US" smtClean="0"/>
              <a:t>10/25/2022</a:t>
            </a:fld>
            <a:endParaRPr lang="en-US"/>
          </a:p>
        </p:txBody>
      </p:sp>
      <p:sp>
        <p:nvSpPr>
          <p:cNvPr id="5" name="Footer Placeholder 4">
            <a:extLst>
              <a:ext uri="{FF2B5EF4-FFF2-40B4-BE49-F238E27FC236}">
                <a16:creationId xmlns:a16="http://schemas.microsoft.com/office/drawing/2014/main" id="{DB6E0F25-41A6-4980-88AC-DBE0345A5F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6E6A9-7521-4DBD-8749-59FD586E3A3B}"/>
              </a:ext>
            </a:extLst>
          </p:cNvPr>
          <p:cNvSpPr>
            <a:spLocks noGrp="1"/>
          </p:cNvSpPr>
          <p:nvPr>
            <p:ph type="sldNum" sz="quarter" idx="12"/>
          </p:nvPr>
        </p:nvSpPr>
        <p:spPr/>
        <p:txBody>
          <a:bodyPr/>
          <a:lstStyle/>
          <a:p>
            <a:fld id="{B734905B-2356-4FAA-9822-430B4B4A5D78}" type="slidenum">
              <a:rPr lang="en-US" smtClean="0"/>
              <a:t>‹#›</a:t>
            </a:fld>
            <a:endParaRPr lang="en-US"/>
          </a:p>
        </p:txBody>
      </p:sp>
    </p:spTree>
    <p:extLst>
      <p:ext uri="{BB962C8B-B14F-4D97-AF65-F5344CB8AC3E}">
        <p14:creationId xmlns:p14="http://schemas.microsoft.com/office/powerpoint/2010/main" val="2109911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8D8EF-C013-4A5E-BA2A-914B43A8F9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16A620-712F-49FE-984C-E46117285D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5BBF63-8008-42BA-B26C-C6C1DE8534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46CC93-B8F1-4416-8E4A-6E8C8C103FBA}"/>
              </a:ext>
            </a:extLst>
          </p:cNvPr>
          <p:cNvSpPr>
            <a:spLocks noGrp="1"/>
          </p:cNvSpPr>
          <p:nvPr>
            <p:ph type="dt" sz="half" idx="10"/>
          </p:nvPr>
        </p:nvSpPr>
        <p:spPr/>
        <p:txBody>
          <a:bodyPr/>
          <a:lstStyle/>
          <a:p>
            <a:fld id="{83B49521-EA96-456E-BD7B-30824B8F190C}" type="datetimeFigureOut">
              <a:rPr lang="en-US" smtClean="0"/>
              <a:t>10/25/2022</a:t>
            </a:fld>
            <a:endParaRPr lang="en-US"/>
          </a:p>
        </p:txBody>
      </p:sp>
      <p:sp>
        <p:nvSpPr>
          <p:cNvPr id="6" name="Footer Placeholder 5">
            <a:extLst>
              <a:ext uri="{FF2B5EF4-FFF2-40B4-BE49-F238E27FC236}">
                <a16:creationId xmlns:a16="http://schemas.microsoft.com/office/drawing/2014/main" id="{ABF0FA0B-C869-4EA2-B8C4-26236DA726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0D9C2-B022-437E-9AB7-D4FB5CCA0B8C}"/>
              </a:ext>
            </a:extLst>
          </p:cNvPr>
          <p:cNvSpPr>
            <a:spLocks noGrp="1"/>
          </p:cNvSpPr>
          <p:nvPr>
            <p:ph type="sldNum" sz="quarter" idx="12"/>
          </p:nvPr>
        </p:nvSpPr>
        <p:spPr/>
        <p:txBody>
          <a:bodyPr/>
          <a:lstStyle/>
          <a:p>
            <a:fld id="{B734905B-2356-4FAA-9822-430B4B4A5D78}" type="slidenum">
              <a:rPr lang="en-US" smtClean="0"/>
              <a:t>‹#›</a:t>
            </a:fld>
            <a:endParaRPr lang="en-US"/>
          </a:p>
        </p:txBody>
      </p:sp>
    </p:spTree>
    <p:extLst>
      <p:ext uri="{BB962C8B-B14F-4D97-AF65-F5344CB8AC3E}">
        <p14:creationId xmlns:p14="http://schemas.microsoft.com/office/powerpoint/2010/main" val="392636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A2CB3-90BE-4E60-A416-6609306BB2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2FD886-D81F-4147-A4FC-F0AC4DFF7B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F0B8EB-4332-48D9-A90A-3E45955A89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E802A2-BFF6-4F13-AF66-12A66D3A69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E1E4C1-54FA-41D3-94EE-2C1D1CFD72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BA86A7-4306-46C8-B8E1-8E1FFCC4DBEB}"/>
              </a:ext>
            </a:extLst>
          </p:cNvPr>
          <p:cNvSpPr>
            <a:spLocks noGrp="1"/>
          </p:cNvSpPr>
          <p:nvPr>
            <p:ph type="dt" sz="half" idx="10"/>
          </p:nvPr>
        </p:nvSpPr>
        <p:spPr/>
        <p:txBody>
          <a:bodyPr/>
          <a:lstStyle/>
          <a:p>
            <a:fld id="{83B49521-EA96-456E-BD7B-30824B8F190C}" type="datetimeFigureOut">
              <a:rPr lang="en-US" smtClean="0"/>
              <a:t>10/25/2022</a:t>
            </a:fld>
            <a:endParaRPr lang="en-US"/>
          </a:p>
        </p:txBody>
      </p:sp>
      <p:sp>
        <p:nvSpPr>
          <p:cNvPr id="8" name="Footer Placeholder 7">
            <a:extLst>
              <a:ext uri="{FF2B5EF4-FFF2-40B4-BE49-F238E27FC236}">
                <a16:creationId xmlns:a16="http://schemas.microsoft.com/office/drawing/2014/main" id="{B51E61DC-8F4F-40ED-BE23-EFCEACF9F1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DB9A6C-3885-49AF-BBD1-99E940B5D951}"/>
              </a:ext>
            </a:extLst>
          </p:cNvPr>
          <p:cNvSpPr>
            <a:spLocks noGrp="1"/>
          </p:cNvSpPr>
          <p:nvPr>
            <p:ph type="sldNum" sz="quarter" idx="12"/>
          </p:nvPr>
        </p:nvSpPr>
        <p:spPr/>
        <p:txBody>
          <a:bodyPr/>
          <a:lstStyle/>
          <a:p>
            <a:fld id="{B734905B-2356-4FAA-9822-430B4B4A5D78}" type="slidenum">
              <a:rPr lang="en-US" smtClean="0"/>
              <a:t>‹#›</a:t>
            </a:fld>
            <a:endParaRPr lang="en-US"/>
          </a:p>
        </p:txBody>
      </p:sp>
    </p:spTree>
    <p:extLst>
      <p:ext uri="{BB962C8B-B14F-4D97-AF65-F5344CB8AC3E}">
        <p14:creationId xmlns:p14="http://schemas.microsoft.com/office/powerpoint/2010/main" val="202001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25D9D-6DDF-47B0-8EDB-BFB15AD51E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25DF24-415A-4C47-BD96-7C1D8E9E724F}"/>
              </a:ext>
            </a:extLst>
          </p:cNvPr>
          <p:cNvSpPr>
            <a:spLocks noGrp="1"/>
          </p:cNvSpPr>
          <p:nvPr>
            <p:ph type="dt" sz="half" idx="10"/>
          </p:nvPr>
        </p:nvSpPr>
        <p:spPr/>
        <p:txBody>
          <a:bodyPr/>
          <a:lstStyle/>
          <a:p>
            <a:fld id="{83B49521-EA96-456E-BD7B-30824B8F190C}" type="datetimeFigureOut">
              <a:rPr lang="en-US" smtClean="0"/>
              <a:t>10/25/2022</a:t>
            </a:fld>
            <a:endParaRPr lang="en-US"/>
          </a:p>
        </p:txBody>
      </p:sp>
      <p:sp>
        <p:nvSpPr>
          <p:cNvPr id="4" name="Footer Placeholder 3">
            <a:extLst>
              <a:ext uri="{FF2B5EF4-FFF2-40B4-BE49-F238E27FC236}">
                <a16:creationId xmlns:a16="http://schemas.microsoft.com/office/drawing/2014/main" id="{034E5450-A07C-4301-96A4-E241EEDEF5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52E6C8-708C-437A-8C74-443307E99FBC}"/>
              </a:ext>
            </a:extLst>
          </p:cNvPr>
          <p:cNvSpPr>
            <a:spLocks noGrp="1"/>
          </p:cNvSpPr>
          <p:nvPr>
            <p:ph type="sldNum" sz="quarter" idx="12"/>
          </p:nvPr>
        </p:nvSpPr>
        <p:spPr/>
        <p:txBody>
          <a:bodyPr/>
          <a:lstStyle/>
          <a:p>
            <a:fld id="{B734905B-2356-4FAA-9822-430B4B4A5D78}" type="slidenum">
              <a:rPr lang="en-US" smtClean="0"/>
              <a:t>‹#›</a:t>
            </a:fld>
            <a:endParaRPr lang="en-US"/>
          </a:p>
        </p:txBody>
      </p:sp>
    </p:spTree>
    <p:extLst>
      <p:ext uri="{BB962C8B-B14F-4D97-AF65-F5344CB8AC3E}">
        <p14:creationId xmlns:p14="http://schemas.microsoft.com/office/powerpoint/2010/main" val="1365616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3BEDF7-4362-47CB-8ADF-EDE548C614C6}"/>
              </a:ext>
            </a:extLst>
          </p:cNvPr>
          <p:cNvSpPr>
            <a:spLocks noGrp="1"/>
          </p:cNvSpPr>
          <p:nvPr>
            <p:ph type="dt" sz="half" idx="10"/>
          </p:nvPr>
        </p:nvSpPr>
        <p:spPr/>
        <p:txBody>
          <a:bodyPr/>
          <a:lstStyle/>
          <a:p>
            <a:fld id="{83B49521-EA96-456E-BD7B-30824B8F190C}" type="datetimeFigureOut">
              <a:rPr lang="en-US" smtClean="0"/>
              <a:t>10/25/2022</a:t>
            </a:fld>
            <a:endParaRPr lang="en-US"/>
          </a:p>
        </p:txBody>
      </p:sp>
      <p:sp>
        <p:nvSpPr>
          <p:cNvPr id="3" name="Footer Placeholder 2">
            <a:extLst>
              <a:ext uri="{FF2B5EF4-FFF2-40B4-BE49-F238E27FC236}">
                <a16:creationId xmlns:a16="http://schemas.microsoft.com/office/drawing/2014/main" id="{03DCB69B-8047-4A56-A1F8-96D8B5CAE4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0DCC69-81CC-451F-A3E9-007CE9073460}"/>
              </a:ext>
            </a:extLst>
          </p:cNvPr>
          <p:cNvSpPr>
            <a:spLocks noGrp="1"/>
          </p:cNvSpPr>
          <p:nvPr>
            <p:ph type="sldNum" sz="quarter" idx="12"/>
          </p:nvPr>
        </p:nvSpPr>
        <p:spPr/>
        <p:txBody>
          <a:bodyPr/>
          <a:lstStyle/>
          <a:p>
            <a:fld id="{B734905B-2356-4FAA-9822-430B4B4A5D78}" type="slidenum">
              <a:rPr lang="en-US" smtClean="0"/>
              <a:t>‹#›</a:t>
            </a:fld>
            <a:endParaRPr lang="en-US"/>
          </a:p>
        </p:txBody>
      </p:sp>
    </p:spTree>
    <p:extLst>
      <p:ext uri="{BB962C8B-B14F-4D97-AF65-F5344CB8AC3E}">
        <p14:creationId xmlns:p14="http://schemas.microsoft.com/office/powerpoint/2010/main" val="401060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1B5C8-447F-4BEB-B1FD-F0E02CAF76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062506-276B-4B7B-B28F-5B1CC72CE1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33DF27-1CCD-4444-869E-ED5809B80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9B0BA9-5A7D-4328-905B-F2E91B0B0932}"/>
              </a:ext>
            </a:extLst>
          </p:cNvPr>
          <p:cNvSpPr>
            <a:spLocks noGrp="1"/>
          </p:cNvSpPr>
          <p:nvPr>
            <p:ph type="dt" sz="half" idx="10"/>
          </p:nvPr>
        </p:nvSpPr>
        <p:spPr/>
        <p:txBody>
          <a:bodyPr/>
          <a:lstStyle/>
          <a:p>
            <a:fld id="{83B49521-EA96-456E-BD7B-30824B8F190C}" type="datetimeFigureOut">
              <a:rPr lang="en-US" smtClean="0"/>
              <a:t>10/25/2022</a:t>
            </a:fld>
            <a:endParaRPr lang="en-US"/>
          </a:p>
        </p:txBody>
      </p:sp>
      <p:sp>
        <p:nvSpPr>
          <p:cNvPr id="6" name="Footer Placeholder 5">
            <a:extLst>
              <a:ext uri="{FF2B5EF4-FFF2-40B4-BE49-F238E27FC236}">
                <a16:creationId xmlns:a16="http://schemas.microsoft.com/office/drawing/2014/main" id="{E84AEBCF-7E00-4982-8BC6-05D2528BDA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00BECB-06BF-4AF1-BE54-0E22F4C34F40}"/>
              </a:ext>
            </a:extLst>
          </p:cNvPr>
          <p:cNvSpPr>
            <a:spLocks noGrp="1"/>
          </p:cNvSpPr>
          <p:nvPr>
            <p:ph type="sldNum" sz="quarter" idx="12"/>
          </p:nvPr>
        </p:nvSpPr>
        <p:spPr/>
        <p:txBody>
          <a:bodyPr/>
          <a:lstStyle/>
          <a:p>
            <a:fld id="{B734905B-2356-4FAA-9822-430B4B4A5D78}" type="slidenum">
              <a:rPr lang="en-US" smtClean="0"/>
              <a:t>‹#›</a:t>
            </a:fld>
            <a:endParaRPr lang="en-US"/>
          </a:p>
        </p:txBody>
      </p:sp>
    </p:spTree>
    <p:extLst>
      <p:ext uri="{BB962C8B-B14F-4D97-AF65-F5344CB8AC3E}">
        <p14:creationId xmlns:p14="http://schemas.microsoft.com/office/powerpoint/2010/main" val="57225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FE87-11A0-4DCA-BB98-8D92A0738A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E20020-3C59-429F-B0AC-087EDB88FE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0033BF-CD96-4DB4-8405-27492A3867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518681-259F-4FD7-98FF-8A4190D75322}"/>
              </a:ext>
            </a:extLst>
          </p:cNvPr>
          <p:cNvSpPr>
            <a:spLocks noGrp="1"/>
          </p:cNvSpPr>
          <p:nvPr>
            <p:ph type="dt" sz="half" idx="10"/>
          </p:nvPr>
        </p:nvSpPr>
        <p:spPr/>
        <p:txBody>
          <a:bodyPr/>
          <a:lstStyle/>
          <a:p>
            <a:fld id="{83B49521-EA96-456E-BD7B-30824B8F190C}" type="datetimeFigureOut">
              <a:rPr lang="en-US" smtClean="0"/>
              <a:t>10/25/2022</a:t>
            </a:fld>
            <a:endParaRPr lang="en-US"/>
          </a:p>
        </p:txBody>
      </p:sp>
      <p:sp>
        <p:nvSpPr>
          <p:cNvPr id="6" name="Footer Placeholder 5">
            <a:extLst>
              <a:ext uri="{FF2B5EF4-FFF2-40B4-BE49-F238E27FC236}">
                <a16:creationId xmlns:a16="http://schemas.microsoft.com/office/drawing/2014/main" id="{BBC5768C-45F4-4AAB-BAE0-B7F32228A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79506-395E-4FBE-9C7C-61FC1060911F}"/>
              </a:ext>
            </a:extLst>
          </p:cNvPr>
          <p:cNvSpPr>
            <a:spLocks noGrp="1"/>
          </p:cNvSpPr>
          <p:nvPr>
            <p:ph type="sldNum" sz="quarter" idx="12"/>
          </p:nvPr>
        </p:nvSpPr>
        <p:spPr/>
        <p:txBody>
          <a:bodyPr/>
          <a:lstStyle/>
          <a:p>
            <a:fld id="{B734905B-2356-4FAA-9822-430B4B4A5D78}" type="slidenum">
              <a:rPr lang="en-US" smtClean="0"/>
              <a:t>‹#›</a:t>
            </a:fld>
            <a:endParaRPr lang="en-US"/>
          </a:p>
        </p:txBody>
      </p:sp>
    </p:spTree>
    <p:extLst>
      <p:ext uri="{BB962C8B-B14F-4D97-AF65-F5344CB8AC3E}">
        <p14:creationId xmlns:p14="http://schemas.microsoft.com/office/powerpoint/2010/main" val="2939451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6087AC-8E2E-4694-B34E-EB5B506F8B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290738-6992-4847-8344-8582BD6D47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90DB7-7385-4513-991A-E14F87F326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49521-EA96-456E-BD7B-30824B8F190C}" type="datetimeFigureOut">
              <a:rPr lang="en-US" smtClean="0"/>
              <a:t>10/25/2022</a:t>
            </a:fld>
            <a:endParaRPr lang="en-US"/>
          </a:p>
        </p:txBody>
      </p:sp>
      <p:sp>
        <p:nvSpPr>
          <p:cNvPr id="5" name="Footer Placeholder 4">
            <a:extLst>
              <a:ext uri="{FF2B5EF4-FFF2-40B4-BE49-F238E27FC236}">
                <a16:creationId xmlns:a16="http://schemas.microsoft.com/office/drawing/2014/main" id="{4976C77B-E655-4B94-AA87-27E53BE8B0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214CE2-42D3-4BB1-B735-3F4054E362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4905B-2356-4FAA-9822-430B4B4A5D78}" type="slidenum">
              <a:rPr lang="en-US" smtClean="0"/>
              <a:t>‹#›</a:t>
            </a:fld>
            <a:endParaRPr lang="en-US"/>
          </a:p>
        </p:txBody>
      </p:sp>
    </p:spTree>
    <p:extLst>
      <p:ext uri="{BB962C8B-B14F-4D97-AF65-F5344CB8AC3E}">
        <p14:creationId xmlns:p14="http://schemas.microsoft.com/office/powerpoint/2010/main" val="62506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5.svg"/><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hyperlink" Target="mailto:mbrant@fprehab.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mailto:breigart@fprehab.com" TargetMode="External"/><Relationship Id="rId5" Type="http://schemas.openxmlformats.org/officeDocument/2006/relationships/hyperlink" Target="mailto:jcallahan@fprehab.com" TargetMode="External"/><Relationship Id="rId4" Type="http://schemas.openxmlformats.org/officeDocument/2006/relationships/hyperlink" Target="mailto:kwelsh@fprehab.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0"/>
            <a:ext cx="12192000" cy="3269673"/>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776" y="304467"/>
            <a:ext cx="4456441" cy="4845537"/>
          </a:xfrm>
          <a:prstGeom prst="rect">
            <a:avLst/>
          </a:prstGeom>
        </p:spPr>
      </p:pic>
      <p:sp>
        <p:nvSpPr>
          <p:cNvPr id="5" name="TextBox 4">
            <a:extLst>
              <a:ext uri="{FF2B5EF4-FFF2-40B4-BE49-F238E27FC236}">
                <a16:creationId xmlns:a16="http://schemas.microsoft.com/office/drawing/2014/main" id="{6F16530D-DE8B-46C5-A63B-73E653D9225B}"/>
              </a:ext>
            </a:extLst>
          </p:cNvPr>
          <p:cNvSpPr txBox="1"/>
          <p:nvPr/>
        </p:nvSpPr>
        <p:spPr>
          <a:xfrm>
            <a:off x="2659800" y="5251604"/>
            <a:ext cx="6872395"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484A49"/>
                </a:solidFill>
                <a:effectLst/>
                <a:uLnTx/>
                <a:uFillTx/>
                <a:latin typeface="Montserrat Medium" panose="00000600000000000000" pitchFamily="2" charset="0"/>
              </a:rPr>
              <a:t>Functional Pathways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84A49"/>
                </a:solidFill>
                <a:effectLst/>
                <a:uLnTx/>
                <a:uFillTx/>
                <a:latin typeface="Montserrat" panose="00000500000000000000" pitchFamily="2" charset="0"/>
                <a:ea typeface="+mn-ea"/>
                <a:cs typeface="+mn-cs"/>
              </a:rPr>
              <a:t>MDS Section K-P</a:t>
            </a:r>
          </a:p>
        </p:txBody>
      </p:sp>
    </p:spTree>
    <p:extLst>
      <p:ext uri="{BB962C8B-B14F-4D97-AF65-F5344CB8AC3E}">
        <p14:creationId xmlns:p14="http://schemas.microsoft.com/office/powerpoint/2010/main" val="3049139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sz="half" idx="4294967295"/>
          </p:nvPr>
        </p:nvSpPr>
        <p:spPr>
          <a:xfrm>
            <a:off x="0" y="1825625"/>
            <a:ext cx="5181600" cy="4351338"/>
          </a:xfrm>
        </p:spPr>
        <p:txBody>
          <a:bodyPr/>
          <a:lstStyle/>
          <a:p>
            <a:pPr marL="0" indent="0">
              <a:buNone/>
            </a:pPr>
            <a:endParaRPr lang="en-US" b="1" u="sng" dirty="0"/>
          </a:p>
          <a:p>
            <a:pPr marL="0" indent="0">
              <a:buNone/>
            </a:pPr>
            <a:endParaRPr lang="en-US" b="1" u="sng" dirty="0"/>
          </a:p>
          <a:p>
            <a:pPr marL="0" indent="0">
              <a:buNone/>
            </a:pPr>
            <a:endParaRPr lang="en-US" b="1" u="sng" dirty="0"/>
          </a:p>
          <a:p>
            <a:pPr marL="0" indent="0">
              <a:buNone/>
            </a:pPr>
            <a:endParaRPr lang="en-US" dirty="0"/>
          </a:p>
          <a:p>
            <a:endParaRPr lang="en-US" dirty="0"/>
          </a:p>
        </p:txBody>
      </p:sp>
      <p:sp>
        <p:nvSpPr>
          <p:cNvPr id="13" name="TextBox 12">
            <a:extLst>
              <a:ext uri="{FF2B5EF4-FFF2-40B4-BE49-F238E27FC236}">
                <a16:creationId xmlns:a16="http://schemas.microsoft.com/office/drawing/2014/main" id="{26F2A486-F6D0-40D4-B0D1-0BD97273F28B}"/>
              </a:ext>
            </a:extLst>
          </p:cNvPr>
          <p:cNvSpPr txBox="1"/>
          <p:nvPr/>
        </p:nvSpPr>
        <p:spPr>
          <a:xfrm>
            <a:off x="995082" y="0"/>
            <a:ext cx="10542494" cy="6432530"/>
          </a:xfrm>
          <a:prstGeom prst="rect">
            <a:avLst/>
          </a:prstGeom>
          <a:noFill/>
        </p:spPr>
        <p:txBody>
          <a:bodyPr wrap="square">
            <a:spAutoFit/>
          </a:bodyPr>
          <a:lstStyle/>
          <a:p>
            <a:r>
              <a:rPr lang="en-US" dirty="0"/>
              <a:t>Scenario:  Mr. H has had a feeding tube since his surgery two weeks ago. He is currently more alert and feeling much better. He is very motivated to have the tube removed. He has been taking soft solids by mouth, but only in small to medium amounts. </a:t>
            </a:r>
          </a:p>
          <a:p>
            <a:endParaRPr lang="en-US" dirty="0"/>
          </a:p>
          <a:p>
            <a:r>
              <a:rPr lang="en-US" dirty="0"/>
              <a:t>For the past 7 days, he has been receiving tube feedings for nutritional supplementation. The dietitian has totaled his calories per day as follows: </a:t>
            </a:r>
          </a:p>
          <a:p>
            <a:r>
              <a:rPr lang="en-US" dirty="0"/>
              <a:t>             			                              </a:t>
            </a:r>
            <a:r>
              <a:rPr lang="en-US" u="sng" dirty="0"/>
              <a:t>         Oral        Tube</a:t>
            </a:r>
          </a:p>
          <a:p>
            <a:pPr algn="ctr"/>
            <a:r>
              <a:rPr lang="en-US" dirty="0"/>
              <a:t>Sun.    500          2,000 </a:t>
            </a:r>
          </a:p>
          <a:p>
            <a:pPr algn="ctr"/>
            <a:r>
              <a:rPr lang="en-US" dirty="0"/>
              <a:t>Mon.  250          2,250 </a:t>
            </a:r>
          </a:p>
          <a:p>
            <a:pPr algn="ctr"/>
            <a:r>
              <a:rPr lang="en-US" dirty="0"/>
              <a:t>Tues.  250          2,250 </a:t>
            </a:r>
          </a:p>
          <a:p>
            <a:pPr algn="ctr"/>
            <a:r>
              <a:rPr lang="en-US" dirty="0"/>
              <a:t>Wed.  350          2,250</a:t>
            </a:r>
          </a:p>
          <a:p>
            <a:pPr algn="ctr"/>
            <a:r>
              <a:rPr lang="en-US" dirty="0"/>
              <a:t>Thurs. 500         2,000 </a:t>
            </a:r>
          </a:p>
          <a:p>
            <a:pPr algn="ctr"/>
            <a:r>
              <a:rPr lang="en-US" dirty="0"/>
              <a:t>Fri.      250         2,250 </a:t>
            </a:r>
          </a:p>
          <a:p>
            <a:pPr algn="ctr"/>
            <a:r>
              <a:rPr lang="en-US" u="sng" dirty="0"/>
              <a:t>Sat.     350         2,000 </a:t>
            </a:r>
          </a:p>
          <a:p>
            <a:pPr algn="ctr"/>
            <a:r>
              <a:rPr lang="en-US" dirty="0"/>
              <a:t>Total   2,450    15,000 </a:t>
            </a:r>
          </a:p>
          <a:p>
            <a:endParaRPr lang="en-US" sz="1600" dirty="0"/>
          </a:p>
          <a:p>
            <a:r>
              <a:rPr lang="en-US" dirty="0"/>
              <a:t>Coding: K0710A columns 2 and 3 would be coded 3, 51% or more. </a:t>
            </a:r>
          </a:p>
          <a:p>
            <a:endParaRPr lang="en-US" dirty="0"/>
          </a:p>
          <a:p>
            <a:r>
              <a:rPr lang="en-US" dirty="0"/>
              <a:t>Rationale: Total Oral intake is 2,450 calories </a:t>
            </a:r>
          </a:p>
          <a:p>
            <a:r>
              <a:rPr lang="en-US" dirty="0"/>
              <a:t>Total Tube intake is 15,000 calories </a:t>
            </a:r>
          </a:p>
          <a:p>
            <a:r>
              <a:rPr lang="en-US" dirty="0"/>
              <a:t>Total calories is 2,450 + 15,000 = 17,450 </a:t>
            </a:r>
          </a:p>
          <a:p>
            <a:r>
              <a:rPr lang="en-US" dirty="0"/>
              <a:t>Calculation of the percentage of total calories by tube feeding: 15,000/17,450 = .859 X 100 = 85.9% </a:t>
            </a:r>
          </a:p>
          <a:p>
            <a:r>
              <a:rPr lang="en-US" dirty="0"/>
              <a:t>Mr. H received 85.9% of his calories by tube feeding, therefore K0710A code 3, 51% or more is correct. </a:t>
            </a:r>
          </a:p>
        </p:txBody>
      </p:sp>
    </p:spTree>
    <p:extLst>
      <p:ext uri="{BB962C8B-B14F-4D97-AF65-F5344CB8AC3E}">
        <p14:creationId xmlns:p14="http://schemas.microsoft.com/office/powerpoint/2010/main" val="335510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rPr>
              <a:t>Section L:</a:t>
            </a: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sz="half" idx="1"/>
          </p:nvPr>
        </p:nvSpPr>
        <p:spPr/>
        <p:txBody>
          <a:bodyPr/>
          <a:lstStyle/>
          <a:p>
            <a:pPr marL="0" indent="0">
              <a:buNone/>
            </a:pPr>
            <a:endParaRPr lang="en-US" b="1" u="sng" dirty="0"/>
          </a:p>
          <a:p>
            <a:pPr marL="0" indent="0">
              <a:buNone/>
            </a:pPr>
            <a:endParaRPr lang="en-US" b="1" u="sng" dirty="0"/>
          </a:p>
          <a:p>
            <a:pPr marL="0" indent="0">
              <a:buNone/>
            </a:pPr>
            <a:endParaRPr lang="en-US" b="1" u="sng" dirty="0"/>
          </a:p>
          <a:p>
            <a:pPr marL="0" indent="0">
              <a:buNone/>
            </a:pPr>
            <a:r>
              <a:rPr lang="en-US" b="1" u="sng" dirty="0"/>
              <a:t>Oral/Dental Status</a:t>
            </a:r>
            <a:r>
              <a:rPr lang="en-US" dirty="0"/>
              <a:t>-Record any oral or dental problems present. </a:t>
            </a:r>
          </a:p>
          <a:p>
            <a:pPr marL="0" indent="0">
              <a:buNone/>
            </a:pPr>
            <a:endParaRPr lang="en-US" dirty="0"/>
          </a:p>
          <a:p>
            <a:endParaRPr lang="en-US" dirty="0"/>
          </a:p>
        </p:txBody>
      </p:sp>
      <p:pic>
        <p:nvPicPr>
          <p:cNvPr id="8" name="Picture 2" descr="Image result for Emoji with Big Teeth">
            <a:extLst>
              <a:ext uri="{FF2B5EF4-FFF2-40B4-BE49-F238E27FC236}">
                <a16:creationId xmlns:a16="http://schemas.microsoft.com/office/drawing/2014/main" id="{10167226-8E7E-4AB4-B121-53A29E8E585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010401" y="1717666"/>
            <a:ext cx="3910572" cy="3910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601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rPr>
              <a:t>Poor oral health has a negative impact</a:t>
            </a:r>
            <a:endParaRPr lang="en-US" dirty="0"/>
          </a:p>
        </p:txBody>
      </p:sp>
      <p:sp>
        <p:nvSpPr>
          <p:cNvPr id="2" name="Content Placeholder 1">
            <a:extLst>
              <a:ext uri="{FF2B5EF4-FFF2-40B4-BE49-F238E27FC236}">
                <a16:creationId xmlns:a16="http://schemas.microsoft.com/office/drawing/2014/main" id="{39A6C8E7-CE78-42FB-833E-1CA604F4C435}"/>
              </a:ext>
            </a:extLst>
          </p:cNvPr>
          <p:cNvSpPr>
            <a:spLocks noGrp="1"/>
          </p:cNvSpPr>
          <p:nvPr>
            <p:ph sz="half" idx="1"/>
          </p:nvPr>
        </p:nvSpPr>
        <p:spPr>
          <a:xfrm>
            <a:off x="627529" y="1900517"/>
            <a:ext cx="4778190" cy="4276445"/>
          </a:xfrm>
        </p:spPr>
        <p:txBody>
          <a:bodyPr>
            <a:normAutofit lnSpcReduction="10000"/>
          </a:bodyPr>
          <a:lstStyle/>
          <a:p>
            <a:pPr marL="457200" lvl="1" indent="0">
              <a:buNone/>
            </a:pPr>
            <a:r>
              <a:rPr lang="en-US" sz="2800" dirty="0"/>
              <a:t>Resident may be affected by:</a:t>
            </a:r>
          </a:p>
          <a:p>
            <a:pPr marL="457200" lvl="1" indent="0">
              <a:buNone/>
            </a:pPr>
            <a:endParaRPr lang="en-US" sz="2800" dirty="0"/>
          </a:p>
          <a:p>
            <a:pPr lvl="1"/>
            <a:r>
              <a:rPr lang="en-US" sz="2800" dirty="0"/>
              <a:t>Quality of life</a:t>
            </a:r>
          </a:p>
          <a:p>
            <a:pPr lvl="1"/>
            <a:r>
              <a:rPr lang="en-US" sz="2800" dirty="0"/>
              <a:t>Overall health</a:t>
            </a:r>
          </a:p>
          <a:p>
            <a:pPr lvl="2"/>
            <a:r>
              <a:rPr lang="en-US" sz="2400" dirty="0"/>
              <a:t>Aspiration</a:t>
            </a:r>
          </a:p>
          <a:p>
            <a:pPr lvl="2"/>
            <a:r>
              <a:rPr lang="en-US" sz="2400" dirty="0"/>
              <a:t>Malnutrition</a:t>
            </a:r>
          </a:p>
          <a:p>
            <a:pPr lvl="2"/>
            <a:r>
              <a:rPr lang="en-US" sz="2400" dirty="0"/>
              <a:t>Pneumonia</a:t>
            </a:r>
          </a:p>
          <a:p>
            <a:pPr lvl="2"/>
            <a:r>
              <a:rPr lang="en-US" sz="2400" dirty="0"/>
              <a:t>Endocarditis</a:t>
            </a:r>
          </a:p>
          <a:p>
            <a:pPr lvl="2"/>
            <a:r>
              <a:rPr lang="en-US" sz="2400" dirty="0"/>
              <a:t>Poor control of Diabetes</a:t>
            </a:r>
          </a:p>
          <a:p>
            <a:pPr lvl="1"/>
            <a:r>
              <a:rPr lang="en-US" sz="2800" dirty="0"/>
              <a:t>Nutritional status</a:t>
            </a:r>
          </a:p>
          <a:p>
            <a:endParaRPr lang="en-US" dirty="0"/>
          </a:p>
        </p:txBody>
      </p:sp>
      <p:sp>
        <p:nvSpPr>
          <p:cNvPr id="3" name="Content Placeholder 2">
            <a:extLst>
              <a:ext uri="{FF2B5EF4-FFF2-40B4-BE49-F238E27FC236}">
                <a16:creationId xmlns:a16="http://schemas.microsoft.com/office/drawing/2014/main" id="{142CA119-2822-4667-9FC7-C2B5693F22A5}"/>
              </a:ext>
            </a:extLst>
          </p:cNvPr>
          <p:cNvSpPr>
            <a:spLocks noGrp="1"/>
          </p:cNvSpPr>
          <p:nvPr>
            <p:ph sz="half" idx="2"/>
          </p:nvPr>
        </p:nvSpPr>
        <p:spPr>
          <a:xfrm>
            <a:off x="6172200" y="1900517"/>
            <a:ext cx="5181600" cy="4276446"/>
          </a:xfrm>
        </p:spPr>
        <p:txBody>
          <a:bodyPr>
            <a:normAutofit lnSpcReduction="10000"/>
          </a:bodyPr>
          <a:lstStyle/>
          <a:p>
            <a:pPr marL="0" indent="0">
              <a:buNone/>
            </a:pPr>
            <a:r>
              <a:rPr lang="en-US" dirty="0"/>
              <a:t>Who needs to know: </a:t>
            </a:r>
            <a:r>
              <a:rPr lang="en-US" b="1" dirty="0"/>
              <a:t>IDT</a:t>
            </a:r>
          </a:p>
          <a:p>
            <a:pPr marL="0" indent="0">
              <a:buNone/>
            </a:pPr>
            <a:endParaRPr lang="en-US" dirty="0"/>
          </a:p>
          <a:p>
            <a:r>
              <a:rPr lang="en-US" dirty="0"/>
              <a:t>Provider</a:t>
            </a:r>
          </a:p>
          <a:p>
            <a:r>
              <a:rPr lang="en-US" dirty="0"/>
              <a:t>Dietician</a:t>
            </a:r>
          </a:p>
          <a:p>
            <a:r>
              <a:rPr lang="en-US" dirty="0"/>
              <a:t>Therapists</a:t>
            </a:r>
          </a:p>
          <a:p>
            <a:r>
              <a:rPr lang="en-US" dirty="0"/>
              <a:t>Nurse</a:t>
            </a:r>
          </a:p>
          <a:p>
            <a:r>
              <a:rPr lang="en-US" dirty="0"/>
              <a:t>CNA’s</a:t>
            </a:r>
          </a:p>
          <a:p>
            <a:r>
              <a:rPr lang="en-US" dirty="0"/>
              <a:t>Activities</a:t>
            </a:r>
          </a:p>
          <a:p>
            <a:r>
              <a:rPr lang="en-US" dirty="0"/>
              <a:t>Social Workers</a:t>
            </a:r>
          </a:p>
          <a:p>
            <a:endParaRPr lang="en-US" dirty="0"/>
          </a:p>
        </p:txBody>
      </p:sp>
    </p:spTree>
    <p:extLst>
      <p:ext uri="{BB962C8B-B14F-4D97-AF65-F5344CB8AC3E}">
        <p14:creationId xmlns:p14="http://schemas.microsoft.com/office/powerpoint/2010/main" val="4249327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rPr>
              <a:t>L0200-Dental</a:t>
            </a:r>
            <a:endParaRPr lang="en-US" dirty="0"/>
          </a:p>
        </p:txBody>
      </p:sp>
      <p:pic>
        <p:nvPicPr>
          <p:cNvPr id="8" name="Content Placeholder 4">
            <a:extLst>
              <a:ext uri="{FF2B5EF4-FFF2-40B4-BE49-F238E27FC236}">
                <a16:creationId xmlns:a16="http://schemas.microsoft.com/office/drawing/2014/main" id="{D30D9C17-C77E-48B3-9A1C-B6E66CB7EBE6}"/>
              </a:ext>
            </a:extLst>
          </p:cNvPr>
          <p:cNvPicPr>
            <a:picLocks noGrp="1" noChangeAspect="1"/>
          </p:cNvPicPr>
          <p:nvPr>
            <p:ph idx="1"/>
          </p:nvPr>
        </p:nvPicPr>
        <p:blipFill>
          <a:blip r:embed="rId3"/>
          <a:stretch>
            <a:fillRect/>
          </a:stretch>
        </p:blipFill>
        <p:spPr>
          <a:xfrm>
            <a:off x="701660" y="2096556"/>
            <a:ext cx="10788679" cy="2913984"/>
          </a:xfrm>
        </p:spPr>
      </p:pic>
    </p:spTree>
    <p:extLst>
      <p:ext uri="{BB962C8B-B14F-4D97-AF65-F5344CB8AC3E}">
        <p14:creationId xmlns:p14="http://schemas.microsoft.com/office/powerpoint/2010/main" val="3482320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rPr>
              <a:t>Definitions for Oral/Dental Status</a:t>
            </a: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p:txBody>
          <a:bodyPr>
            <a:normAutofit fontScale="92500" lnSpcReduction="10000"/>
          </a:bodyPr>
          <a:lstStyle/>
          <a:p>
            <a:r>
              <a:rPr lang="en-US" dirty="0"/>
              <a:t>Cavity-tooth with discolored hole or area of decay</a:t>
            </a:r>
          </a:p>
          <a:p>
            <a:r>
              <a:rPr lang="en-US" dirty="0"/>
              <a:t>Broken Natural Teeth or tooth fragment</a:t>
            </a:r>
          </a:p>
          <a:p>
            <a:r>
              <a:rPr lang="en-US" dirty="0"/>
              <a:t>Oral lesions-discolored area of tissue on the lips, gums, tongue, palate, cheek lining or throat.</a:t>
            </a:r>
          </a:p>
          <a:p>
            <a:r>
              <a:rPr lang="en-US" dirty="0"/>
              <a:t>Edentulous-having no natural permanent teeth in the mouth. Complete tooth loss.</a:t>
            </a:r>
          </a:p>
          <a:p>
            <a:r>
              <a:rPr lang="en-US" dirty="0"/>
              <a:t>Oral mass-swollen or raised lump, bump or nodule on any oral surface</a:t>
            </a:r>
          </a:p>
          <a:p>
            <a:r>
              <a:rPr lang="en-US" dirty="0"/>
              <a:t>Ulcer-mouth sore, blister or eroded area of tissue on any oral surface</a:t>
            </a:r>
          </a:p>
          <a:p>
            <a:endParaRPr lang="en-US" dirty="0"/>
          </a:p>
          <a:p>
            <a:pPr marL="0" indent="0">
              <a:buNone/>
            </a:pPr>
            <a:r>
              <a:rPr lang="en-US" dirty="0"/>
              <a:t>***Mouth pain should be coded in Section J and Section L</a:t>
            </a:r>
          </a:p>
          <a:p>
            <a:endParaRPr lang="en-US" dirty="0"/>
          </a:p>
        </p:txBody>
      </p:sp>
    </p:spTree>
    <p:extLst>
      <p:ext uri="{BB962C8B-B14F-4D97-AF65-F5344CB8AC3E}">
        <p14:creationId xmlns:p14="http://schemas.microsoft.com/office/powerpoint/2010/main" val="3597646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rPr>
              <a:t>Section M:</a:t>
            </a: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p:txBody>
          <a:bodyPr/>
          <a:lstStyle/>
          <a:p>
            <a:r>
              <a:rPr lang="en-US" b="1" u="sng"/>
              <a:t>Skin Conditions</a:t>
            </a:r>
            <a:r>
              <a:rPr lang="en-US"/>
              <a:t>-Document the risk, presence, appearance, and change of pressure ulcers as well as other skin ulcers, wounds or lesions.  Also includes treatment categories related to skin injury or avoiding injury.</a:t>
            </a:r>
          </a:p>
          <a:p>
            <a:endParaRPr lang="en-US"/>
          </a:p>
        </p:txBody>
      </p:sp>
      <p:pic>
        <p:nvPicPr>
          <p:cNvPr id="1026" name="Picture 2" descr="Image result for skin images">
            <a:extLst>
              <a:ext uri="{FF2B5EF4-FFF2-40B4-BE49-F238E27FC236}">
                <a16:creationId xmlns:a16="http://schemas.microsoft.com/office/drawing/2014/main" id="{4617440A-0ED6-458A-A6C7-BD171FDDE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3181" y="3608659"/>
            <a:ext cx="44958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459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rPr>
              <a:t>Is the Resident at risk?</a:t>
            </a: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p:txBody>
          <a:bodyPr/>
          <a:lstStyle/>
          <a:p>
            <a:r>
              <a:rPr lang="en-US" dirty="0"/>
              <a:t>Review the medical record</a:t>
            </a:r>
          </a:p>
          <a:p>
            <a:r>
              <a:rPr lang="en-US" dirty="0"/>
              <a:t>Speak with direct care staff on </a:t>
            </a:r>
            <a:r>
              <a:rPr lang="en-US" u="sng" dirty="0"/>
              <a:t>ALL</a:t>
            </a:r>
            <a:r>
              <a:rPr lang="en-US" dirty="0"/>
              <a:t> shifts</a:t>
            </a:r>
          </a:p>
          <a:p>
            <a:r>
              <a:rPr lang="en-US" dirty="0"/>
              <a:t>Examine the resident-head to toe assessment in a well-lit room</a:t>
            </a:r>
          </a:p>
        </p:txBody>
      </p:sp>
      <p:pic>
        <p:nvPicPr>
          <p:cNvPr id="8" name="Content Placeholder 4">
            <a:extLst>
              <a:ext uri="{FF2B5EF4-FFF2-40B4-BE49-F238E27FC236}">
                <a16:creationId xmlns:a16="http://schemas.microsoft.com/office/drawing/2014/main" id="{E02D79D9-C2BE-4F1F-9590-C19F9697DA5F}"/>
              </a:ext>
            </a:extLst>
          </p:cNvPr>
          <p:cNvPicPr>
            <a:picLocks noChangeAspect="1"/>
          </p:cNvPicPr>
          <p:nvPr/>
        </p:nvPicPr>
        <p:blipFill>
          <a:blip r:embed="rId4"/>
          <a:stretch>
            <a:fillRect/>
          </a:stretch>
        </p:blipFill>
        <p:spPr>
          <a:xfrm>
            <a:off x="1234247" y="4001294"/>
            <a:ext cx="9098850" cy="1858489"/>
          </a:xfrm>
          <a:prstGeom prst="rect">
            <a:avLst/>
          </a:prstGeom>
        </p:spPr>
      </p:pic>
    </p:spTree>
    <p:extLst>
      <p:ext uri="{BB962C8B-B14F-4D97-AF65-F5344CB8AC3E}">
        <p14:creationId xmlns:p14="http://schemas.microsoft.com/office/powerpoint/2010/main" val="3579015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rPr>
              <a:t>M0150 Risk of Pressure Ulcers/Injuries</a:t>
            </a:r>
          </a:p>
        </p:txBody>
      </p:sp>
      <p:sp>
        <p:nvSpPr>
          <p:cNvPr id="6" name="Content Placeholder 5">
            <a:extLst>
              <a:ext uri="{FF2B5EF4-FFF2-40B4-BE49-F238E27FC236}">
                <a16:creationId xmlns:a16="http://schemas.microsoft.com/office/drawing/2014/main" id="{B74B968B-3DA3-47BA-8ECA-57102B5E6928}"/>
              </a:ext>
            </a:extLst>
          </p:cNvPr>
          <p:cNvSpPr>
            <a:spLocks noGrp="1"/>
          </p:cNvSpPr>
          <p:nvPr>
            <p:ph idx="1"/>
          </p:nvPr>
        </p:nvSpPr>
        <p:spPr/>
        <p:txBody>
          <a:bodyPr/>
          <a:lstStyle/>
          <a:p>
            <a:endParaRPr lang="en-US" dirty="0"/>
          </a:p>
          <a:p>
            <a:endParaRPr lang="en-US" dirty="0"/>
          </a:p>
          <a:p>
            <a:r>
              <a:rPr lang="en-US" dirty="0"/>
              <a:t>Evaluate each resident for risk factors</a:t>
            </a:r>
          </a:p>
          <a:p>
            <a:r>
              <a:rPr lang="en-US" dirty="0"/>
              <a:t>Identify and evaluate all areas of risk for constant pressure</a:t>
            </a:r>
          </a:p>
          <a:p>
            <a:endParaRPr lang="en-US" dirty="0"/>
          </a:p>
          <a:p>
            <a:pPr marL="0" indent="0">
              <a:buNone/>
            </a:pPr>
            <a:r>
              <a:rPr lang="en-US" sz="4400" dirty="0"/>
              <a:t>M0210:  Unhealed Pressure Ulcers/Injuries</a:t>
            </a:r>
          </a:p>
        </p:txBody>
      </p:sp>
      <p:pic>
        <p:nvPicPr>
          <p:cNvPr id="10" name="Picture 9">
            <a:extLst>
              <a:ext uri="{FF2B5EF4-FFF2-40B4-BE49-F238E27FC236}">
                <a16:creationId xmlns:a16="http://schemas.microsoft.com/office/drawing/2014/main" id="{EFF33B9A-EA5A-4AF0-A903-E0B63BC0547B}"/>
              </a:ext>
            </a:extLst>
          </p:cNvPr>
          <p:cNvPicPr>
            <a:picLocks noChangeAspect="1"/>
          </p:cNvPicPr>
          <p:nvPr/>
        </p:nvPicPr>
        <p:blipFill>
          <a:blip r:embed="rId4"/>
          <a:stretch>
            <a:fillRect/>
          </a:stretch>
        </p:blipFill>
        <p:spPr>
          <a:xfrm>
            <a:off x="838200" y="1550655"/>
            <a:ext cx="9309242" cy="1095206"/>
          </a:xfrm>
          <a:prstGeom prst="rect">
            <a:avLst/>
          </a:prstGeom>
        </p:spPr>
      </p:pic>
      <p:pic>
        <p:nvPicPr>
          <p:cNvPr id="14" name="Picture 13">
            <a:extLst>
              <a:ext uri="{FF2B5EF4-FFF2-40B4-BE49-F238E27FC236}">
                <a16:creationId xmlns:a16="http://schemas.microsoft.com/office/drawing/2014/main" id="{7B76FE8E-0836-449B-BCE4-4A2D2814A6DF}"/>
              </a:ext>
            </a:extLst>
          </p:cNvPr>
          <p:cNvPicPr>
            <a:picLocks noChangeAspect="1"/>
          </p:cNvPicPr>
          <p:nvPr/>
        </p:nvPicPr>
        <p:blipFill>
          <a:blip r:embed="rId5"/>
          <a:stretch>
            <a:fillRect/>
          </a:stretch>
        </p:blipFill>
        <p:spPr>
          <a:xfrm>
            <a:off x="1027064" y="5213556"/>
            <a:ext cx="9309242" cy="1020627"/>
          </a:xfrm>
          <a:prstGeom prst="rect">
            <a:avLst/>
          </a:prstGeom>
        </p:spPr>
      </p:pic>
    </p:spTree>
    <p:extLst>
      <p:ext uri="{BB962C8B-B14F-4D97-AF65-F5344CB8AC3E}">
        <p14:creationId xmlns:p14="http://schemas.microsoft.com/office/powerpoint/2010/main" val="4231219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6" name="Text Placeholder 5">
            <a:extLst>
              <a:ext uri="{FF2B5EF4-FFF2-40B4-BE49-F238E27FC236}">
                <a16:creationId xmlns:a16="http://schemas.microsoft.com/office/drawing/2014/main" id="{51512FBD-F5C9-4836-984E-61EBD7DB067C}"/>
              </a:ext>
            </a:extLst>
          </p:cNvPr>
          <p:cNvSpPr>
            <a:spLocks noGrp="1"/>
          </p:cNvSpPr>
          <p:nvPr>
            <p:ph type="body" sz="half" idx="4294967295"/>
          </p:nvPr>
        </p:nvSpPr>
        <p:spPr>
          <a:xfrm>
            <a:off x="1559859" y="2057400"/>
            <a:ext cx="2662518" cy="3811588"/>
          </a:xfrm>
        </p:spPr>
        <p:txBody>
          <a:bodyPr>
            <a:normAutofit/>
          </a:bodyPr>
          <a:lstStyle/>
          <a:p>
            <a:pPr marL="0" indent="0">
              <a:buNone/>
            </a:pPr>
            <a:r>
              <a:rPr lang="en-US" sz="4400" dirty="0"/>
              <a:t>Key areas of focus:</a:t>
            </a:r>
          </a:p>
        </p:txBody>
      </p:sp>
      <p:graphicFrame>
        <p:nvGraphicFramePr>
          <p:cNvPr id="2" name="Diagram 1">
            <a:extLst>
              <a:ext uri="{FF2B5EF4-FFF2-40B4-BE49-F238E27FC236}">
                <a16:creationId xmlns:a16="http://schemas.microsoft.com/office/drawing/2014/main" id="{E2FBDB58-46DE-47E6-937B-AE069D95621F}"/>
              </a:ext>
            </a:extLst>
          </p:cNvPr>
          <p:cNvGraphicFramePr/>
          <p:nvPr>
            <p:extLst>
              <p:ext uri="{D42A27DB-BD31-4B8C-83A1-F6EECF244321}">
                <p14:modId xmlns:p14="http://schemas.microsoft.com/office/powerpoint/2010/main" val="494936483"/>
              </p:ext>
            </p:extLst>
          </p:nvPr>
        </p:nvGraphicFramePr>
        <p:xfrm>
          <a:off x="3827929" y="186612"/>
          <a:ext cx="8238186" cy="6025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3504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rPr>
              <a:t>M0300 Current Number of Unhealed Pressure Ulcers/Injuries at End Stage</a:t>
            </a: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4294967295"/>
          </p:nvPr>
        </p:nvSpPr>
        <p:spPr>
          <a:xfrm>
            <a:off x="0" y="1354138"/>
            <a:ext cx="10609263" cy="5330825"/>
          </a:xfrm>
        </p:spPr>
        <p:txBody>
          <a:bodyPr>
            <a:normAutofit/>
          </a:bodyPr>
          <a:lstStyle/>
          <a:p>
            <a:endParaRPr lang="en-US" dirty="0"/>
          </a:p>
          <a:p>
            <a:endParaRPr lang="en-US" dirty="0"/>
          </a:p>
          <a:p>
            <a:pPr marL="0" indent="0">
              <a:buNone/>
            </a:pPr>
            <a:endParaRPr lang="en-US" sz="4400" dirty="0">
              <a:latin typeface="+mn-lt"/>
            </a:endParaRPr>
          </a:p>
          <a:p>
            <a:pPr marL="0" indent="0">
              <a:buNone/>
            </a:pPr>
            <a:endParaRPr lang="en-US" sz="4400" dirty="0"/>
          </a:p>
        </p:txBody>
      </p:sp>
      <p:pic>
        <p:nvPicPr>
          <p:cNvPr id="3" name="Picture 2">
            <a:extLst>
              <a:ext uri="{FF2B5EF4-FFF2-40B4-BE49-F238E27FC236}">
                <a16:creationId xmlns:a16="http://schemas.microsoft.com/office/drawing/2014/main" id="{14FBD52D-5CA8-4F02-8326-41B10F205D76}"/>
              </a:ext>
            </a:extLst>
          </p:cNvPr>
          <p:cNvPicPr>
            <a:picLocks noChangeAspect="1"/>
          </p:cNvPicPr>
          <p:nvPr/>
        </p:nvPicPr>
        <p:blipFill>
          <a:blip r:embed="rId4"/>
          <a:stretch>
            <a:fillRect/>
          </a:stretch>
        </p:blipFill>
        <p:spPr>
          <a:xfrm>
            <a:off x="1394939" y="2081225"/>
            <a:ext cx="8502096" cy="1471517"/>
          </a:xfrm>
          <a:prstGeom prst="rect">
            <a:avLst/>
          </a:prstGeom>
        </p:spPr>
      </p:pic>
      <p:pic>
        <p:nvPicPr>
          <p:cNvPr id="8" name="Picture 7">
            <a:extLst>
              <a:ext uri="{FF2B5EF4-FFF2-40B4-BE49-F238E27FC236}">
                <a16:creationId xmlns:a16="http://schemas.microsoft.com/office/drawing/2014/main" id="{00974366-5B5D-4244-A537-E5B861E11356}"/>
              </a:ext>
            </a:extLst>
          </p:cNvPr>
          <p:cNvPicPr>
            <a:picLocks noChangeAspect="1"/>
          </p:cNvPicPr>
          <p:nvPr/>
        </p:nvPicPr>
        <p:blipFill>
          <a:blip r:embed="rId5"/>
          <a:stretch>
            <a:fillRect/>
          </a:stretch>
        </p:blipFill>
        <p:spPr>
          <a:xfrm>
            <a:off x="1394939" y="4338918"/>
            <a:ext cx="8660244" cy="953257"/>
          </a:xfrm>
          <a:prstGeom prst="rect">
            <a:avLst/>
          </a:prstGeom>
        </p:spPr>
      </p:pic>
    </p:spTree>
    <p:extLst>
      <p:ext uri="{BB962C8B-B14F-4D97-AF65-F5344CB8AC3E}">
        <p14:creationId xmlns:p14="http://schemas.microsoft.com/office/powerpoint/2010/main" val="18036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pPr algn="ctr"/>
            <a:r>
              <a:rPr lang="en-US" dirty="0">
                <a:latin typeface="+mn-lt"/>
              </a:rPr>
              <a:t>Section K</a:t>
            </a: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p:txBody>
          <a:bodyPr/>
          <a:lstStyle/>
          <a:p>
            <a:r>
              <a:rPr lang="en-US" b="1" u="sng" dirty="0"/>
              <a:t>Swallowing/Nutritional Status</a:t>
            </a:r>
            <a:r>
              <a:rPr lang="en-US" dirty="0"/>
              <a:t>-Assess conditions that could affect the resident’s ability to maintain adequate nutrition and hydration.</a:t>
            </a:r>
          </a:p>
          <a:p>
            <a:endParaRPr lang="en-US" dirty="0"/>
          </a:p>
        </p:txBody>
      </p:sp>
      <p:pic>
        <p:nvPicPr>
          <p:cNvPr id="8" name="Picture 4" descr="Image result for images of pureed food">
            <a:extLst>
              <a:ext uri="{FF2B5EF4-FFF2-40B4-BE49-F238E27FC236}">
                <a16:creationId xmlns:a16="http://schemas.microsoft.com/office/drawing/2014/main" id="{B88DCC08-1C52-49E1-8C6D-D7242D913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224" y="3011677"/>
            <a:ext cx="4509247" cy="3264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634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rPr>
              <a:t>M0300A:  Stage 1 Pressure Ulcer</a:t>
            </a: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a:xfrm>
            <a:off x="744071" y="1353671"/>
            <a:ext cx="10609729" cy="5330907"/>
          </a:xfrm>
        </p:spPr>
        <p:txBody>
          <a:bodyPr>
            <a:normAutofit/>
          </a:bodyPr>
          <a:lstStyle/>
          <a:p>
            <a:r>
              <a:rPr lang="en-US" sz="2400" dirty="0"/>
              <a:t>Must be related to pressure only</a:t>
            </a:r>
          </a:p>
          <a:p>
            <a:r>
              <a:rPr lang="en-US" sz="2400" dirty="0"/>
              <a:t>Blanchable vs. non-blanchable</a:t>
            </a:r>
          </a:p>
          <a:p>
            <a:endParaRPr lang="en-US" dirty="0"/>
          </a:p>
          <a:p>
            <a:endParaRPr lang="en-US" dirty="0"/>
          </a:p>
          <a:p>
            <a:pPr marL="0" indent="0">
              <a:buNone/>
            </a:pPr>
            <a:r>
              <a:rPr lang="en-US" sz="4400" dirty="0">
                <a:latin typeface="+mn-lt"/>
              </a:rPr>
              <a:t>M0300B: Stage 2 Pressure Ulcers</a:t>
            </a:r>
          </a:p>
          <a:p>
            <a:r>
              <a:rPr lang="en-US" sz="2400" dirty="0"/>
              <a:t>Often related to friction and/or shearing force</a:t>
            </a:r>
          </a:p>
          <a:p>
            <a:r>
              <a:rPr lang="en-US" sz="2400" dirty="0"/>
              <a:t>Partial thickness loss of dermis</a:t>
            </a:r>
          </a:p>
          <a:p>
            <a:pPr marL="0" indent="0">
              <a:buNone/>
            </a:pPr>
            <a:endParaRPr lang="en-US" sz="4400" dirty="0"/>
          </a:p>
        </p:txBody>
      </p:sp>
      <p:pic>
        <p:nvPicPr>
          <p:cNvPr id="5" name="Picture 4">
            <a:extLst>
              <a:ext uri="{FF2B5EF4-FFF2-40B4-BE49-F238E27FC236}">
                <a16:creationId xmlns:a16="http://schemas.microsoft.com/office/drawing/2014/main" id="{D5629796-8B50-402C-9734-C976FB0EA14B}"/>
              </a:ext>
            </a:extLst>
          </p:cNvPr>
          <p:cNvPicPr>
            <a:picLocks noChangeAspect="1"/>
          </p:cNvPicPr>
          <p:nvPr/>
        </p:nvPicPr>
        <p:blipFill>
          <a:blip r:embed="rId4"/>
          <a:stretch>
            <a:fillRect/>
          </a:stretch>
        </p:blipFill>
        <p:spPr>
          <a:xfrm>
            <a:off x="4539475" y="2146471"/>
            <a:ext cx="6520730" cy="1090216"/>
          </a:xfrm>
          <a:prstGeom prst="rect">
            <a:avLst/>
          </a:prstGeom>
        </p:spPr>
      </p:pic>
      <p:pic>
        <p:nvPicPr>
          <p:cNvPr id="13" name="Picture 12">
            <a:extLst>
              <a:ext uri="{FF2B5EF4-FFF2-40B4-BE49-F238E27FC236}">
                <a16:creationId xmlns:a16="http://schemas.microsoft.com/office/drawing/2014/main" id="{6003C378-1942-4A2F-A88B-ED46232F3A32}"/>
              </a:ext>
            </a:extLst>
          </p:cNvPr>
          <p:cNvPicPr>
            <a:picLocks noChangeAspect="1"/>
          </p:cNvPicPr>
          <p:nvPr/>
        </p:nvPicPr>
        <p:blipFill>
          <a:blip r:embed="rId5"/>
          <a:stretch>
            <a:fillRect/>
          </a:stretch>
        </p:blipFill>
        <p:spPr>
          <a:xfrm>
            <a:off x="4814046" y="5014625"/>
            <a:ext cx="6407523" cy="1090215"/>
          </a:xfrm>
          <a:prstGeom prst="rect">
            <a:avLst/>
          </a:prstGeom>
        </p:spPr>
      </p:pic>
    </p:spTree>
    <p:extLst>
      <p:ext uri="{BB962C8B-B14F-4D97-AF65-F5344CB8AC3E}">
        <p14:creationId xmlns:p14="http://schemas.microsoft.com/office/powerpoint/2010/main" val="2006561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sz="4400" dirty="0">
                <a:latin typeface="+mn-lt"/>
              </a:rPr>
              <a:t>M0300C: Stage 3 Pressure Ulcers</a:t>
            </a:r>
            <a:br>
              <a:rPr lang="en-US" sz="4400" dirty="0">
                <a:latin typeface="+mn-lt"/>
              </a:rPr>
            </a:br>
            <a:endParaRPr lang="en-US" dirty="0">
              <a:latin typeface="+mn-lt"/>
            </a:endParaRP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a:xfrm>
            <a:off x="838200" y="968189"/>
            <a:ext cx="10515600" cy="5716390"/>
          </a:xfrm>
        </p:spPr>
        <p:txBody>
          <a:bodyPr>
            <a:normAutofit/>
          </a:bodyPr>
          <a:lstStyle/>
          <a:p>
            <a:r>
              <a:rPr lang="en-US" dirty="0"/>
              <a:t>Full thickness tissue loss</a:t>
            </a:r>
          </a:p>
          <a:p>
            <a:r>
              <a:rPr lang="en-US" i="1" dirty="0"/>
              <a:t>undermining or tunnelling</a:t>
            </a:r>
          </a:p>
          <a:p>
            <a:r>
              <a:rPr lang="en-US" i="1" dirty="0"/>
              <a:t>slough</a:t>
            </a:r>
          </a:p>
          <a:p>
            <a:pPr marL="0" indent="0">
              <a:buNone/>
            </a:pPr>
            <a:endParaRPr lang="en-US" sz="4400" dirty="0"/>
          </a:p>
          <a:p>
            <a:pPr marL="0" indent="0">
              <a:buNone/>
            </a:pPr>
            <a:r>
              <a:rPr lang="en-US" sz="4400" dirty="0"/>
              <a:t>M0300D:  Stage 4 Pressure Ulcers</a:t>
            </a:r>
          </a:p>
          <a:p>
            <a:r>
              <a:rPr lang="en-US" dirty="0"/>
              <a:t>Full thickness tissue loss</a:t>
            </a:r>
          </a:p>
          <a:p>
            <a:r>
              <a:rPr lang="en-US" i="1" dirty="0"/>
              <a:t>Bone, tendon or muscle </a:t>
            </a:r>
          </a:p>
          <a:p>
            <a:r>
              <a:rPr lang="en-US" i="1" dirty="0"/>
              <a:t>Slough/eschar</a:t>
            </a:r>
          </a:p>
          <a:p>
            <a:r>
              <a:rPr lang="en-US" i="1" dirty="0"/>
              <a:t>Undermining/tunnelling</a:t>
            </a:r>
          </a:p>
          <a:p>
            <a:endParaRPr lang="en-US" dirty="0"/>
          </a:p>
        </p:txBody>
      </p:sp>
      <p:pic>
        <p:nvPicPr>
          <p:cNvPr id="8" name="Picture 7">
            <a:extLst>
              <a:ext uri="{FF2B5EF4-FFF2-40B4-BE49-F238E27FC236}">
                <a16:creationId xmlns:a16="http://schemas.microsoft.com/office/drawing/2014/main" id="{0D174C0F-76CC-49EC-AF79-45654E0DAADF}"/>
              </a:ext>
            </a:extLst>
          </p:cNvPr>
          <p:cNvPicPr>
            <a:picLocks noChangeAspect="1"/>
          </p:cNvPicPr>
          <p:nvPr/>
        </p:nvPicPr>
        <p:blipFill>
          <a:blip r:embed="rId4"/>
          <a:stretch>
            <a:fillRect/>
          </a:stretch>
        </p:blipFill>
        <p:spPr>
          <a:xfrm>
            <a:off x="4679576" y="2076474"/>
            <a:ext cx="7139328" cy="1242605"/>
          </a:xfrm>
          <a:prstGeom prst="rect">
            <a:avLst/>
          </a:prstGeom>
        </p:spPr>
      </p:pic>
      <p:pic>
        <p:nvPicPr>
          <p:cNvPr id="13" name="Picture 12">
            <a:extLst>
              <a:ext uri="{FF2B5EF4-FFF2-40B4-BE49-F238E27FC236}">
                <a16:creationId xmlns:a16="http://schemas.microsoft.com/office/drawing/2014/main" id="{9BF250C3-7BC2-4E53-ADD6-94B8563F910B}"/>
              </a:ext>
            </a:extLst>
          </p:cNvPr>
          <p:cNvPicPr>
            <a:picLocks noChangeAspect="1"/>
          </p:cNvPicPr>
          <p:nvPr/>
        </p:nvPicPr>
        <p:blipFill>
          <a:blip r:embed="rId5"/>
          <a:stretch>
            <a:fillRect/>
          </a:stretch>
        </p:blipFill>
        <p:spPr>
          <a:xfrm>
            <a:off x="4853702" y="5202414"/>
            <a:ext cx="6965202" cy="1135070"/>
          </a:xfrm>
          <a:prstGeom prst="rect">
            <a:avLst/>
          </a:prstGeom>
        </p:spPr>
      </p:pic>
    </p:spTree>
    <p:extLst>
      <p:ext uri="{BB962C8B-B14F-4D97-AF65-F5344CB8AC3E}">
        <p14:creationId xmlns:p14="http://schemas.microsoft.com/office/powerpoint/2010/main" val="95221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normAutofit fontScale="90000"/>
          </a:bodyPr>
          <a:lstStyle/>
          <a:p>
            <a:r>
              <a:rPr lang="en-US" sz="4400" dirty="0">
                <a:latin typeface="+mn-lt"/>
              </a:rPr>
              <a:t>M0300E: Unstageable Pressure Ulcers/Injuries Related to Non-removable Dressing/Device</a:t>
            </a:r>
            <a:br>
              <a:rPr lang="en-US" sz="4400" dirty="0">
                <a:latin typeface="+mn-lt"/>
              </a:rPr>
            </a:br>
            <a:endParaRPr lang="en-US" dirty="0">
              <a:latin typeface="+mn-lt"/>
            </a:endParaRP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a:xfrm>
            <a:off x="838200" y="1559859"/>
            <a:ext cx="10515600" cy="5124720"/>
          </a:xfrm>
        </p:spPr>
        <p:txBody>
          <a:bodyPr/>
          <a:lstStyle/>
          <a:p>
            <a:endParaRPr lang="en-US" dirty="0"/>
          </a:p>
          <a:p>
            <a:pPr marL="0" indent="0">
              <a:buNone/>
            </a:pPr>
            <a:r>
              <a:rPr lang="en-US" sz="2400" dirty="0"/>
              <a:t>NON-REMOVABLE DRESSING/ DEVICE Includes, for example, a primary surgical dressing that cannot be removed, an orthopedic device, or cast</a:t>
            </a:r>
          </a:p>
        </p:txBody>
      </p:sp>
      <p:pic>
        <p:nvPicPr>
          <p:cNvPr id="3" name="Picture 2">
            <a:extLst>
              <a:ext uri="{FF2B5EF4-FFF2-40B4-BE49-F238E27FC236}">
                <a16:creationId xmlns:a16="http://schemas.microsoft.com/office/drawing/2014/main" id="{E29DD480-F855-46A5-88DB-3D7C2F666B50}"/>
              </a:ext>
            </a:extLst>
          </p:cNvPr>
          <p:cNvPicPr>
            <a:picLocks noChangeAspect="1"/>
          </p:cNvPicPr>
          <p:nvPr/>
        </p:nvPicPr>
        <p:blipFill>
          <a:blip r:embed="rId4"/>
          <a:stretch>
            <a:fillRect/>
          </a:stretch>
        </p:blipFill>
        <p:spPr>
          <a:xfrm>
            <a:off x="770965" y="3251930"/>
            <a:ext cx="10127291" cy="1777270"/>
          </a:xfrm>
          <a:prstGeom prst="rect">
            <a:avLst/>
          </a:prstGeom>
        </p:spPr>
      </p:pic>
    </p:spTree>
    <p:extLst>
      <p:ext uri="{BB962C8B-B14F-4D97-AF65-F5344CB8AC3E}">
        <p14:creationId xmlns:p14="http://schemas.microsoft.com/office/powerpoint/2010/main" val="3020301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normAutofit fontScale="90000"/>
          </a:bodyPr>
          <a:lstStyle/>
          <a:p>
            <a:r>
              <a:rPr lang="en-US" sz="4400" dirty="0">
                <a:latin typeface="+mn-lt"/>
              </a:rPr>
              <a:t>M0300F: Unstageable Pressure Ulcers Related to Slough and/or Eschar</a:t>
            </a:r>
            <a:br>
              <a:rPr lang="en-US" sz="4400" dirty="0">
                <a:latin typeface="+mn-lt"/>
              </a:rPr>
            </a:br>
            <a:endParaRPr lang="en-US" dirty="0">
              <a:latin typeface="+mn-lt"/>
            </a:endParaRP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a:xfrm>
            <a:off x="838200" y="1559859"/>
            <a:ext cx="10515600" cy="5124720"/>
          </a:xfrm>
        </p:spPr>
        <p:txBody>
          <a:bodyPr>
            <a:normAutofit/>
          </a:bodyPr>
          <a:lstStyle/>
          <a:p>
            <a:r>
              <a:rPr lang="en-US" sz="2400" dirty="0"/>
              <a:t>Slough tissue-yellow, tan, gray, green or brown, moist, stringy, mucinous texture</a:t>
            </a:r>
          </a:p>
          <a:p>
            <a:r>
              <a:rPr lang="en-US" sz="2400" dirty="0"/>
              <a:t>Eschar tissue-black, brown or tan, appears scab-like, leathery</a:t>
            </a:r>
          </a:p>
          <a:p>
            <a:r>
              <a:rPr lang="en-US" sz="2400" dirty="0"/>
              <a:t>Fluctuance- underlying, unexposed fluid</a:t>
            </a:r>
          </a:p>
        </p:txBody>
      </p:sp>
      <p:pic>
        <p:nvPicPr>
          <p:cNvPr id="5" name="Picture 4">
            <a:extLst>
              <a:ext uri="{FF2B5EF4-FFF2-40B4-BE49-F238E27FC236}">
                <a16:creationId xmlns:a16="http://schemas.microsoft.com/office/drawing/2014/main" id="{17D21807-F1EC-4EBE-A296-97678ED88339}"/>
              </a:ext>
            </a:extLst>
          </p:cNvPr>
          <p:cNvPicPr>
            <a:picLocks noChangeAspect="1"/>
          </p:cNvPicPr>
          <p:nvPr/>
        </p:nvPicPr>
        <p:blipFill>
          <a:blip r:embed="rId4"/>
          <a:stretch>
            <a:fillRect/>
          </a:stretch>
        </p:blipFill>
        <p:spPr>
          <a:xfrm>
            <a:off x="850596" y="3595732"/>
            <a:ext cx="10922304" cy="1523875"/>
          </a:xfrm>
          <a:prstGeom prst="rect">
            <a:avLst/>
          </a:prstGeom>
        </p:spPr>
      </p:pic>
    </p:spTree>
    <p:extLst>
      <p:ext uri="{BB962C8B-B14F-4D97-AF65-F5344CB8AC3E}">
        <p14:creationId xmlns:p14="http://schemas.microsoft.com/office/powerpoint/2010/main" val="4225215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normAutofit fontScale="90000"/>
          </a:bodyPr>
          <a:lstStyle/>
          <a:p>
            <a:r>
              <a:rPr lang="en-US" sz="4400" dirty="0">
                <a:latin typeface="+mn-lt"/>
              </a:rPr>
              <a:t>M0300G:  Unstageable Pressure Injuries Related to Deep Tissue Injury</a:t>
            </a:r>
            <a:br>
              <a:rPr lang="en-US" sz="4400" dirty="0">
                <a:latin typeface="+mn-lt"/>
              </a:rPr>
            </a:br>
            <a:endParaRPr lang="en-US" dirty="0">
              <a:latin typeface="+mn-lt"/>
            </a:endParaRP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a:xfrm>
            <a:off x="838200" y="1559859"/>
            <a:ext cx="10515600" cy="5124720"/>
          </a:xfrm>
        </p:spPr>
        <p:txBody>
          <a:bodyPr>
            <a:normAutofit/>
          </a:bodyPr>
          <a:lstStyle/>
          <a:p>
            <a:r>
              <a:rPr lang="en-US" sz="2400" dirty="0"/>
              <a:t>Deep tissue injury:  purple or maroon area of discolored intact skin due to damage of underlying soft tissue. </a:t>
            </a:r>
          </a:p>
          <a:p>
            <a:pPr lvl="1"/>
            <a:r>
              <a:rPr lang="en-US" dirty="0"/>
              <a:t>The area may be preceded by tissue that is painful, firm, mushy, boggy, warmer or cooler as compared to adjacent tissue</a:t>
            </a:r>
          </a:p>
          <a:p>
            <a:pPr lvl="1"/>
            <a:r>
              <a:rPr lang="en-US" dirty="0"/>
              <a:t>When the DTI opens to an ulcer </a:t>
            </a:r>
            <a:r>
              <a:rPr lang="en-US" dirty="0">
                <a:sym typeface="Wingdings" panose="05000000000000000000" pitchFamily="2" charset="2"/>
              </a:rPr>
              <a:t> code the reclassified ulcer stage</a:t>
            </a:r>
            <a:endParaRPr lang="en-US" dirty="0"/>
          </a:p>
        </p:txBody>
      </p:sp>
      <p:pic>
        <p:nvPicPr>
          <p:cNvPr id="3" name="Picture 2">
            <a:extLst>
              <a:ext uri="{FF2B5EF4-FFF2-40B4-BE49-F238E27FC236}">
                <a16:creationId xmlns:a16="http://schemas.microsoft.com/office/drawing/2014/main" id="{7BD796FA-F721-426B-AE5E-6DAE7CFB1586}"/>
              </a:ext>
            </a:extLst>
          </p:cNvPr>
          <p:cNvPicPr>
            <a:picLocks noChangeAspect="1"/>
          </p:cNvPicPr>
          <p:nvPr/>
        </p:nvPicPr>
        <p:blipFill>
          <a:blip r:embed="rId4"/>
          <a:stretch>
            <a:fillRect/>
          </a:stretch>
        </p:blipFill>
        <p:spPr>
          <a:xfrm>
            <a:off x="1548058" y="4263327"/>
            <a:ext cx="9366045" cy="1618217"/>
          </a:xfrm>
          <a:prstGeom prst="rect">
            <a:avLst/>
          </a:prstGeom>
        </p:spPr>
      </p:pic>
    </p:spTree>
    <p:extLst>
      <p:ext uri="{BB962C8B-B14F-4D97-AF65-F5344CB8AC3E}">
        <p14:creationId xmlns:p14="http://schemas.microsoft.com/office/powerpoint/2010/main" val="792910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a:xfrm>
            <a:off x="564777" y="365125"/>
            <a:ext cx="11053482" cy="1325563"/>
          </a:xfrm>
        </p:spPr>
        <p:txBody>
          <a:bodyPr/>
          <a:lstStyle/>
          <a:p>
            <a:r>
              <a:rPr lang="en-US" dirty="0">
                <a:latin typeface="+mn-lt"/>
              </a:rPr>
              <a:t>M1030:  Number of Venous and Arterial Ulcers</a:t>
            </a: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a:xfrm>
            <a:off x="838200" y="1434354"/>
            <a:ext cx="10515600" cy="4921622"/>
          </a:xfrm>
        </p:spPr>
        <p:txBody>
          <a:bodyPr/>
          <a:lstStyle/>
          <a:p>
            <a:r>
              <a:rPr lang="en-US" sz="2200" u="sng" dirty="0"/>
              <a:t>Venous ulcers </a:t>
            </a:r>
            <a:r>
              <a:rPr lang="en-US" sz="2200" dirty="0"/>
              <a:t>caused by peripheral venous disease, which most commonly occur proximal to the medial or lateral malleolus, above the inner or outer ankle, or on the lower calf area of the leg</a:t>
            </a:r>
          </a:p>
          <a:p>
            <a:pPr lvl="1"/>
            <a:r>
              <a:rPr lang="en-US" sz="1800" dirty="0"/>
              <a:t>May or may not be painful</a:t>
            </a:r>
          </a:p>
          <a:p>
            <a:pPr lvl="1"/>
            <a:r>
              <a:rPr lang="en-US" sz="1800" dirty="0"/>
              <a:t>Irregular wound bed</a:t>
            </a:r>
          </a:p>
          <a:p>
            <a:pPr lvl="1"/>
            <a:r>
              <a:rPr lang="en-US" sz="1800" dirty="0"/>
              <a:t>Wet, moist, drainage</a:t>
            </a:r>
          </a:p>
          <a:p>
            <a:r>
              <a:rPr lang="en-US" sz="2200" u="sng" dirty="0"/>
              <a:t>Arterial ulcers </a:t>
            </a:r>
            <a:r>
              <a:rPr lang="en-US" sz="2200" dirty="0"/>
              <a:t>caused by peripheral arterial disease, which commonly occur on the tips and tops of the toes, tops of the foot, or distal to the medial malleolus.</a:t>
            </a:r>
          </a:p>
          <a:p>
            <a:pPr lvl="1"/>
            <a:r>
              <a:rPr lang="en-US" sz="1800" dirty="0"/>
              <a:t>Painful					</a:t>
            </a:r>
          </a:p>
          <a:p>
            <a:pPr lvl="1"/>
            <a:r>
              <a:rPr lang="en-US" sz="1800" dirty="0"/>
              <a:t>Pale pink wound bed</a:t>
            </a:r>
          </a:p>
          <a:p>
            <a:pPr lvl="1"/>
            <a:r>
              <a:rPr lang="en-US" sz="1800" dirty="0"/>
              <a:t>Dry</a:t>
            </a:r>
          </a:p>
          <a:p>
            <a:pPr lvl="1"/>
            <a:r>
              <a:rPr lang="en-US" sz="1800" dirty="0"/>
              <a:t>Necrotic tissue</a:t>
            </a:r>
          </a:p>
          <a:p>
            <a:endParaRPr lang="en-US" dirty="0"/>
          </a:p>
        </p:txBody>
      </p:sp>
      <p:pic>
        <p:nvPicPr>
          <p:cNvPr id="3" name="Picture 2">
            <a:extLst>
              <a:ext uri="{FF2B5EF4-FFF2-40B4-BE49-F238E27FC236}">
                <a16:creationId xmlns:a16="http://schemas.microsoft.com/office/drawing/2014/main" id="{4AAE659E-CF50-4A80-9CC0-B96B887505C7}"/>
              </a:ext>
            </a:extLst>
          </p:cNvPr>
          <p:cNvPicPr>
            <a:picLocks noChangeAspect="1"/>
          </p:cNvPicPr>
          <p:nvPr/>
        </p:nvPicPr>
        <p:blipFill>
          <a:blip r:embed="rId4"/>
          <a:stretch>
            <a:fillRect/>
          </a:stretch>
        </p:blipFill>
        <p:spPr>
          <a:xfrm>
            <a:off x="1475239" y="5383342"/>
            <a:ext cx="9594544" cy="1068258"/>
          </a:xfrm>
          <a:prstGeom prst="rect">
            <a:avLst/>
          </a:prstGeom>
        </p:spPr>
      </p:pic>
    </p:spTree>
    <p:extLst>
      <p:ext uri="{BB962C8B-B14F-4D97-AF65-F5344CB8AC3E}">
        <p14:creationId xmlns:p14="http://schemas.microsoft.com/office/powerpoint/2010/main" val="3046879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a:xfrm>
            <a:off x="546847" y="365125"/>
            <a:ext cx="11385177" cy="1325563"/>
          </a:xfrm>
        </p:spPr>
        <p:txBody>
          <a:bodyPr/>
          <a:lstStyle/>
          <a:p>
            <a:r>
              <a:rPr lang="en-US" dirty="0">
                <a:latin typeface="+mn-lt"/>
              </a:rPr>
              <a:t>M1040: Other Ulcers, Wounds and Skin Problems</a:t>
            </a:r>
          </a:p>
        </p:txBody>
      </p:sp>
      <p:pic>
        <p:nvPicPr>
          <p:cNvPr id="8" name="Content Placeholder 4">
            <a:extLst>
              <a:ext uri="{FF2B5EF4-FFF2-40B4-BE49-F238E27FC236}">
                <a16:creationId xmlns:a16="http://schemas.microsoft.com/office/drawing/2014/main" id="{BDD80527-CD5A-4BA2-A419-ADF996A8181A}"/>
              </a:ext>
            </a:extLst>
          </p:cNvPr>
          <p:cNvPicPr>
            <a:picLocks noGrp="1" noChangeAspect="1"/>
          </p:cNvPicPr>
          <p:nvPr>
            <p:ph idx="1"/>
          </p:nvPr>
        </p:nvPicPr>
        <p:blipFill>
          <a:blip r:embed="rId4"/>
          <a:stretch>
            <a:fillRect/>
          </a:stretch>
        </p:blipFill>
        <p:spPr>
          <a:xfrm>
            <a:off x="1423773" y="2751213"/>
            <a:ext cx="8000868" cy="3397629"/>
          </a:xfrm>
        </p:spPr>
      </p:pic>
      <p:sp>
        <p:nvSpPr>
          <p:cNvPr id="10" name="TextBox 9">
            <a:extLst>
              <a:ext uri="{FF2B5EF4-FFF2-40B4-BE49-F238E27FC236}">
                <a16:creationId xmlns:a16="http://schemas.microsoft.com/office/drawing/2014/main" id="{42B11C23-3013-43D8-8434-78C512A2C660}"/>
              </a:ext>
            </a:extLst>
          </p:cNvPr>
          <p:cNvSpPr txBox="1"/>
          <p:nvPr/>
        </p:nvSpPr>
        <p:spPr>
          <a:xfrm>
            <a:off x="1210236" y="1488142"/>
            <a:ext cx="6436658" cy="954107"/>
          </a:xfrm>
          <a:prstGeom prst="rect">
            <a:avLst/>
          </a:prstGeom>
          <a:noFill/>
        </p:spPr>
        <p:txBody>
          <a:bodyPr wrap="square">
            <a:spAutoFit/>
          </a:bodyPr>
          <a:lstStyle/>
          <a:p>
            <a:pPr marL="285750" indent="-285750">
              <a:buFont typeface="Arial" panose="020B0604020202020204" pitchFamily="34" charset="0"/>
              <a:buChar char="•"/>
            </a:pPr>
            <a:r>
              <a:rPr lang="en-US" sz="2800" dirty="0"/>
              <a:t>Review medical record</a:t>
            </a:r>
          </a:p>
          <a:p>
            <a:pPr marL="285750" indent="-285750">
              <a:buFont typeface="Arial" panose="020B0604020202020204" pitchFamily="34" charset="0"/>
              <a:buChar char="•"/>
            </a:pPr>
            <a:r>
              <a:rPr lang="en-US" sz="2800" dirty="0"/>
              <a:t>Speak with direct care staff</a:t>
            </a:r>
          </a:p>
        </p:txBody>
      </p:sp>
    </p:spTree>
    <p:extLst>
      <p:ext uri="{BB962C8B-B14F-4D97-AF65-F5344CB8AC3E}">
        <p14:creationId xmlns:p14="http://schemas.microsoft.com/office/powerpoint/2010/main" val="3979330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rPr>
              <a:t>M1200-Skin and Ulcer/Injury Treatments</a:t>
            </a:r>
            <a:endParaRPr lang="en-US" dirty="0"/>
          </a:p>
        </p:txBody>
      </p:sp>
      <p:sp>
        <p:nvSpPr>
          <p:cNvPr id="3" name="Content Placeholder 2">
            <a:extLst>
              <a:ext uri="{FF2B5EF4-FFF2-40B4-BE49-F238E27FC236}">
                <a16:creationId xmlns:a16="http://schemas.microsoft.com/office/drawing/2014/main" id="{DA59E520-AD58-4D16-87AA-C4DFC5861113}"/>
              </a:ext>
            </a:extLst>
          </p:cNvPr>
          <p:cNvSpPr>
            <a:spLocks noGrp="1"/>
          </p:cNvSpPr>
          <p:nvPr>
            <p:ph idx="1"/>
          </p:nvPr>
        </p:nvSpPr>
        <p:spPr/>
        <p:txBody>
          <a:bodyPr/>
          <a:lstStyle/>
          <a:p>
            <a:r>
              <a:rPr lang="en-US" dirty="0"/>
              <a:t>Review medical record</a:t>
            </a:r>
          </a:p>
          <a:p>
            <a:r>
              <a:rPr lang="en-US" dirty="0"/>
              <a:t>Speak with direct care staff</a:t>
            </a:r>
          </a:p>
        </p:txBody>
      </p:sp>
      <p:pic>
        <p:nvPicPr>
          <p:cNvPr id="10" name="Content Placeholder 4">
            <a:extLst>
              <a:ext uri="{FF2B5EF4-FFF2-40B4-BE49-F238E27FC236}">
                <a16:creationId xmlns:a16="http://schemas.microsoft.com/office/drawing/2014/main" id="{DB735F05-ECDA-4B07-B281-29B1E3EDF370}"/>
              </a:ext>
            </a:extLst>
          </p:cNvPr>
          <p:cNvPicPr>
            <a:picLocks noChangeAspect="1"/>
          </p:cNvPicPr>
          <p:nvPr/>
        </p:nvPicPr>
        <p:blipFill>
          <a:blip r:embed="rId4"/>
          <a:stretch>
            <a:fillRect/>
          </a:stretch>
        </p:blipFill>
        <p:spPr>
          <a:xfrm>
            <a:off x="1290345" y="2886635"/>
            <a:ext cx="8672519" cy="3317306"/>
          </a:xfrm>
          <a:prstGeom prst="rect">
            <a:avLst/>
          </a:prstGeom>
        </p:spPr>
      </p:pic>
    </p:spTree>
    <p:extLst>
      <p:ext uri="{BB962C8B-B14F-4D97-AF65-F5344CB8AC3E}">
        <p14:creationId xmlns:p14="http://schemas.microsoft.com/office/powerpoint/2010/main" val="650011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rPr>
              <a:t>Section N:</a:t>
            </a: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p:txBody>
          <a:bodyPr/>
          <a:lstStyle/>
          <a:p>
            <a:endParaRPr lang="en-US" b="1" u="sng"/>
          </a:p>
          <a:p>
            <a:endParaRPr lang="en-US" b="1" u="sng"/>
          </a:p>
          <a:p>
            <a:endParaRPr lang="en-US" b="1" u="sng"/>
          </a:p>
          <a:p>
            <a:pPr marL="0" indent="0">
              <a:buNone/>
            </a:pPr>
            <a:r>
              <a:rPr lang="en-US" b="1" u="sng"/>
              <a:t>Medications</a:t>
            </a:r>
            <a:r>
              <a:rPr lang="en-US"/>
              <a:t>-Record the number of days that any type of injection, insulin, and/or select medications was received by the resident.</a:t>
            </a:r>
          </a:p>
          <a:p>
            <a:endParaRPr lang="en-US"/>
          </a:p>
        </p:txBody>
      </p:sp>
      <p:pic>
        <p:nvPicPr>
          <p:cNvPr id="2056" name="Picture 8" descr="Image result for images of pills">
            <a:extLst>
              <a:ext uri="{FF2B5EF4-FFF2-40B4-BE49-F238E27FC236}">
                <a16:creationId xmlns:a16="http://schemas.microsoft.com/office/drawing/2014/main" id="{277BFBD7-9C8E-4658-B11C-8E6238350A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5565" y="245730"/>
            <a:ext cx="4400550" cy="260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422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a:latin typeface="+mn-lt"/>
              </a:rPr>
              <a:t>N0300-Injections</a:t>
            </a:r>
            <a:endParaRPr lang="en-US"/>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a:xfrm>
            <a:off x="645459" y="1362635"/>
            <a:ext cx="10708341" cy="4814328"/>
          </a:xfrm>
        </p:spPr>
        <p:txBody>
          <a:bodyPr>
            <a:normAutofit fontScale="92500"/>
          </a:bodyPr>
          <a:lstStyle/>
          <a:p>
            <a:endParaRPr lang="en-US" dirty="0"/>
          </a:p>
          <a:p>
            <a:endParaRPr lang="en-US" dirty="0"/>
          </a:p>
          <a:p>
            <a:endParaRPr lang="en-US" dirty="0"/>
          </a:p>
          <a:p>
            <a:endParaRPr lang="en-US" dirty="0"/>
          </a:p>
          <a:p>
            <a:r>
              <a:rPr lang="en-US" dirty="0"/>
              <a:t>Count the number of days that the resident received any type of injection while a resident of the facility.  (Count # of days not # of injections per day)</a:t>
            </a:r>
          </a:p>
          <a:p>
            <a:r>
              <a:rPr lang="en-US" dirty="0"/>
              <a:t>subcutaneous, intramuscular, or intradermal</a:t>
            </a:r>
          </a:p>
          <a:p>
            <a:r>
              <a:rPr lang="en-US" dirty="0"/>
              <a:t>Medication</a:t>
            </a:r>
          </a:p>
          <a:p>
            <a:pPr lvl="1"/>
            <a:r>
              <a:rPr lang="en-US" dirty="0"/>
              <a:t>Antigen</a:t>
            </a:r>
          </a:p>
          <a:p>
            <a:pPr lvl="1"/>
            <a:r>
              <a:rPr lang="en-US" dirty="0"/>
              <a:t>Vaccine</a:t>
            </a:r>
          </a:p>
          <a:p>
            <a:pPr lvl="1"/>
            <a:r>
              <a:rPr lang="en-US" dirty="0"/>
              <a:t>**insulin is captured here and in N0350</a:t>
            </a:r>
          </a:p>
          <a:p>
            <a:endParaRPr lang="en-US" dirty="0"/>
          </a:p>
        </p:txBody>
      </p:sp>
      <p:pic>
        <p:nvPicPr>
          <p:cNvPr id="8" name="Picture 7">
            <a:extLst>
              <a:ext uri="{FF2B5EF4-FFF2-40B4-BE49-F238E27FC236}">
                <a16:creationId xmlns:a16="http://schemas.microsoft.com/office/drawing/2014/main" id="{B56D79B6-A4C3-4075-9D4E-C0145159A95D}"/>
              </a:ext>
            </a:extLst>
          </p:cNvPr>
          <p:cNvPicPr>
            <a:picLocks noChangeAspect="1"/>
          </p:cNvPicPr>
          <p:nvPr/>
        </p:nvPicPr>
        <p:blipFill>
          <a:blip r:embed="rId4"/>
          <a:stretch>
            <a:fillRect/>
          </a:stretch>
        </p:blipFill>
        <p:spPr>
          <a:xfrm>
            <a:off x="1122217" y="1547253"/>
            <a:ext cx="9636099" cy="1052512"/>
          </a:xfrm>
          <a:prstGeom prst="rect">
            <a:avLst/>
          </a:prstGeom>
        </p:spPr>
      </p:pic>
    </p:spTree>
    <p:extLst>
      <p:ext uri="{BB962C8B-B14F-4D97-AF65-F5344CB8AC3E}">
        <p14:creationId xmlns:p14="http://schemas.microsoft.com/office/powerpoint/2010/main" val="86009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rPr>
              <a:t>K0100-Swallowing Disorder</a:t>
            </a:r>
            <a:endParaRPr lang="en-US" dirty="0"/>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a:xfrm>
            <a:off x="735106" y="1604681"/>
            <a:ext cx="10618694" cy="4572281"/>
          </a:xfrm>
        </p:spPr>
        <p:txBody>
          <a:bodyPr>
            <a:normAutofit fontScale="85000" lnSpcReduction="20000"/>
          </a:bodyPr>
          <a:lstStyle/>
          <a:p>
            <a:r>
              <a:rPr lang="en-US" sz="2600" dirty="0"/>
              <a:t>Code even if the symptom occurred </a:t>
            </a:r>
            <a:r>
              <a:rPr lang="en-US" sz="2600" b="1" u="sng" dirty="0"/>
              <a:t>only once </a:t>
            </a:r>
            <a:r>
              <a:rPr lang="en-US" sz="2600" dirty="0"/>
              <a:t>during 7-day look-back period</a:t>
            </a:r>
          </a:p>
          <a:p>
            <a:r>
              <a:rPr lang="en-US" sz="2600" dirty="0"/>
              <a:t>Assessment of multiple shifts/multiple staff interviews</a:t>
            </a:r>
          </a:p>
          <a:p>
            <a:r>
              <a:rPr lang="en-US" sz="2600" dirty="0"/>
              <a:t>Review SLP documentation, referral to SLP may be beneficial</a:t>
            </a:r>
          </a:p>
          <a:p>
            <a:r>
              <a:rPr lang="en-US" sz="2600" dirty="0"/>
              <a:t>Registered Dietician/Kitchen Staff should be aware and interviewed</a:t>
            </a:r>
          </a:p>
          <a:p>
            <a:r>
              <a:rPr lang="en-US" sz="2600" dirty="0"/>
              <a:t>Don’t forget the intake of medication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r>
              <a:rPr lang="en-US" dirty="0"/>
              <a:t>	</a:t>
            </a:r>
          </a:p>
          <a:p>
            <a:pPr marL="0" indent="0">
              <a:buNone/>
            </a:pPr>
            <a:r>
              <a:rPr lang="en-US" dirty="0"/>
              <a:t>       </a:t>
            </a:r>
            <a:r>
              <a:rPr lang="en-US" sz="2400" dirty="0"/>
              <a:t>**Section L-dental problems, Section N-Pain</a:t>
            </a:r>
          </a:p>
        </p:txBody>
      </p:sp>
      <p:pic>
        <p:nvPicPr>
          <p:cNvPr id="10" name="Content Placeholder 4">
            <a:extLst>
              <a:ext uri="{FF2B5EF4-FFF2-40B4-BE49-F238E27FC236}">
                <a16:creationId xmlns:a16="http://schemas.microsoft.com/office/drawing/2014/main" id="{5B1CA593-C9E1-44ED-883E-BF9FFA96D650}"/>
              </a:ext>
            </a:extLst>
          </p:cNvPr>
          <p:cNvPicPr>
            <a:picLocks noChangeAspect="1"/>
          </p:cNvPicPr>
          <p:nvPr/>
        </p:nvPicPr>
        <p:blipFill>
          <a:blip r:embed="rId4"/>
          <a:stretch>
            <a:fillRect/>
          </a:stretch>
        </p:blipFill>
        <p:spPr>
          <a:xfrm>
            <a:off x="1590639" y="3429000"/>
            <a:ext cx="8907627" cy="2167372"/>
          </a:xfrm>
          <a:prstGeom prst="rect">
            <a:avLst/>
          </a:prstGeom>
        </p:spPr>
      </p:pic>
    </p:spTree>
    <p:extLst>
      <p:ext uri="{BB962C8B-B14F-4D97-AF65-F5344CB8AC3E}">
        <p14:creationId xmlns:p14="http://schemas.microsoft.com/office/powerpoint/2010/main" val="1504970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rPr>
              <a:t>N0350-Insulin</a:t>
            </a: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p:txBody>
          <a:bodyPr/>
          <a:lstStyle/>
          <a:p>
            <a:r>
              <a:rPr lang="en-US" dirty="0"/>
              <a:t>Number of days in the 7-day look-back period that insulin injections were received</a:t>
            </a:r>
          </a:p>
          <a:p>
            <a:r>
              <a:rPr lang="en-US" dirty="0"/>
              <a:t>Number of days in the 7-day look-back period that the physician (NP, PA or Clinical Nurse Specialist) changed the resident’s insulin order</a:t>
            </a:r>
          </a:p>
          <a:p>
            <a:pPr lvl="1"/>
            <a:r>
              <a:rPr lang="en-US" dirty="0"/>
              <a:t>Nursing CMG-Special Care High if 2 or more insulin changes.</a:t>
            </a:r>
          </a:p>
          <a:p>
            <a:endParaRPr lang="en-US" dirty="0"/>
          </a:p>
        </p:txBody>
      </p:sp>
      <p:pic>
        <p:nvPicPr>
          <p:cNvPr id="8" name="Picture 7">
            <a:extLst>
              <a:ext uri="{FF2B5EF4-FFF2-40B4-BE49-F238E27FC236}">
                <a16:creationId xmlns:a16="http://schemas.microsoft.com/office/drawing/2014/main" id="{B6197DC8-0400-452F-B249-788DC278E89E}"/>
              </a:ext>
            </a:extLst>
          </p:cNvPr>
          <p:cNvPicPr>
            <a:picLocks noChangeAspect="1"/>
          </p:cNvPicPr>
          <p:nvPr/>
        </p:nvPicPr>
        <p:blipFill>
          <a:blip r:embed="rId4"/>
          <a:stretch>
            <a:fillRect/>
          </a:stretch>
        </p:blipFill>
        <p:spPr>
          <a:xfrm>
            <a:off x="1108362" y="4317031"/>
            <a:ext cx="9806840" cy="1704644"/>
          </a:xfrm>
          <a:prstGeom prst="rect">
            <a:avLst/>
          </a:prstGeom>
        </p:spPr>
      </p:pic>
    </p:spTree>
    <p:extLst>
      <p:ext uri="{BB962C8B-B14F-4D97-AF65-F5344CB8AC3E}">
        <p14:creationId xmlns:p14="http://schemas.microsoft.com/office/powerpoint/2010/main" val="1579939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rPr>
              <a:t>N0410 Medication Received</a:t>
            </a:r>
            <a:endParaRPr lang="en-US" dirty="0"/>
          </a:p>
        </p:txBody>
      </p:sp>
      <p:sp>
        <p:nvSpPr>
          <p:cNvPr id="2" name="Content Placeholder 1">
            <a:extLst>
              <a:ext uri="{FF2B5EF4-FFF2-40B4-BE49-F238E27FC236}">
                <a16:creationId xmlns:a16="http://schemas.microsoft.com/office/drawing/2014/main" id="{05981C8A-749E-41F9-B0A0-C159E9435089}"/>
              </a:ext>
            </a:extLst>
          </p:cNvPr>
          <p:cNvSpPr>
            <a:spLocks noGrp="1"/>
          </p:cNvSpPr>
          <p:nvPr>
            <p:ph sz="half" idx="1"/>
          </p:nvPr>
        </p:nvSpPr>
        <p:spPr>
          <a:xfrm>
            <a:off x="838200" y="1299882"/>
            <a:ext cx="5257800" cy="5120057"/>
          </a:xfrm>
        </p:spPr>
        <p:txBody>
          <a:bodyPr>
            <a:normAutofit fontScale="70000" lnSpcReduction="20000"/>
          </a:bodyPr>
          <a:lstStyle/>
          <a:p>
            <a:r>
              <a:rPr lang="en-US" dirty="0"/>
              <a:t>Number of days in 7-day look-back period (even if given only once)</a:t>
            </a:r>
          </a:p>
          <a:p>
            <a:r>
              <a:rPr lang="en-US" dirty="0"/>
              <a:t>Count long acting (decanoates given monthly)-if given during look-back period</a:t>
            </a:r>
          </a:p>
          <a:p>
            <a:r>
              <a:rPr lang="en-US" dirty="0"/>
              <a:t>Code medications based on therapeutic category and/or pharmacological classification-not how it is used</a:t>
            </a:r>
          </a:p>
          <a:p>
            <a:pPr lvl="1"/>
            <a:r>
              <a:rPr lang="en-US" dirty="0"/>
              <a:t>Combination medications that have more than one category should be coded in all categories regardless of how it is used.</a:t>
            </a:r>
          </a:p>
          <a:p>
            <a:r>
              <a:rPr lang="en-US" dirty="0"/>
              <a:t>Any route-PO, IM, IV</a:t>
            </a:r>
          </a:p>
          <a:p>
            <a:r>
              <a:rPr lang="en-US" dirty="0"/>
              <a:t>Any setting-SNF, ED-while a resident at the nursing home</a:t>
            </a:r>
          </a:p>
          <a:p>
            <a:r>
              <a:rPr lang="en-US" dirty="0"/>
              <a:t>Gradual dose reduction</a:t>
            </a:r>
          </a:p>
          <a:p>
            <a:r>
              <a:rPr lang="en-US" dirty="0"/>
              <a:t>Medication interactions/side effects</a:t>
            </a:r>
          </a:p>
          <a:p>
            <a:r>
              <a:rPr lang="en-US" dirty="0"/>
              <a:t>Non-pharmacological intervention-sleeping</a:t>
            </a:r>
          </a:p>
          <a:p>
            <a:r>
              <a:rPr lang="en-US" dirty="0"/>
              <a:t>QM-antipsychotic, antianxiety, hypnotic medications</a:t>
            </a:r>
          </a:p>
          <a:p>
            <a:endParaRPr lang="en-US" dirty="0"/>
          </a:p>
        </p:txBody>
      </p:sp>
      <p:pic>
        <p:nvPicPr>
          <p:cNvPr id="10" name="Content Placeholder 9">
            <a:extLst>
              <a:ext uri="{FF2B5EF4-FFF2-40B4-BE49-F238E27FC236}">
                <a16:creationId xmlns:a16="http://schemas.microsoft.com/office/drawing/2014/main" id="{11C73CBC-183C-4AF5-92C4-234EABC374F1}"/>
              </a:ext>
            </a:extLst>
          </p:cNvPr>
          <p:cNvPicPr>
            <a:picLocks noGrp="1" noChangeAspect="1"/>
          </p:cNvPicPr>
          <p:nvPr>
            <p:ph sz="half" idx="2"/>
          </p:nvPr>
        </p:nvPicPr>
        <p:blipFill>
          <a:blip r:embed="rId4"/>
          <a:stretch>
            <a:fillRect/>
          </a:stretch>
        </p:blipFill>
        <p:spPr>
          <a:xfrm>
            <a:off x="6019800" y="2178424"/>
            <a:ext cx="5817683" cy="3173280"/>
          </a:xfrm>
          <a:prstGeom prst="rect">
            <a:avLst/>
          </a:prstGeom>
        </p:spPr>
      </p:pic>
    </p:spTree>
    <p:extLst>
      <p:ext uri="{BB962C8B-B14F-4D97-AF65-F5344CB8AC3E}">
        <p14:creationId xmlns:p14="http://schemas.microsoft.com/office/powerpoint/2010/main" val="548550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rPr>
              <a:t>N0410: Medication Received</a:t>
            </a: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p:txBody>
          <a:bodyPr>
            <a:normAutofit fontScale="85000" lnSpcReduction="20000"/>
          </a:bodyPr>
          <a:lstStyle/>
          <a:p>
            <a:r>
              <a:rPr lang="en-US" dirty="0"/>
              <a:t>Example:  The MAR for Mrs. B reflects the following</a:t>
            </a:r>
          </a:p>
          <a:p>
            <a:pPr lvl="1"/>
            <a:r>
              <a:rPr lang="en-US" dirty="0"/>
              <a:t>Risperidone 0.5 mg PO BID PRN: Received once a day on Monday, Wednesday, and Thursday. </a:t>
            </a:r>
          </a:p>
          <a:p>
            <a:pPr lvl="1"/>
            <a:r>
              <a:rPr lang="en-US" dirty="0"/>
              <a:t>Lorazepam 1 mg PO QAM: Received every day. </a:t>
            </a:r>
          </a:p>
          <a:p>
            <a:pPr lvl="1"/>
            <a:r>
              <a:rPr lang="en-US" dirty="0"/>
              <a:t>Temazepam 15 mg PO QHS PRN: Received at bedtime on Tuesday and Wednesday only. </a:t>
            </a:r>
          </a:p>
          <a:p>
            <a:pPr marL="457200" lvl="1" indent="0">
              <a:buNone/>
            </a:pPr>
            <a:endParaRPr lang="en-US" dirty="0"/>
          </a:p>
          <a:p>
            <a:pPr lvl="1"/>
            <a:r>
              <a:rPr lang="en-US" dirty="0"/>
              <a:t>Coding: Medications in N0410, would be coded as follows: </a:t>
            </a:r>
          </a:p>
          <a:p>
            <a:pPr lvl="2"/>
            <a:r>
              <a:rPr lang="en-US" dirty="0"/>
              <a:t>A. Antipsychotic = 3, risperidone is an antipsychotic medication, </a:t>
            </a:r>
          </a:p>
          <a:p>
            <a:pPr lvl="2"/>
            <a:r>
              <a:rPr lang="en-US" dirty="0"/>
              <a:t>B. Antianxiety = 7, lorazepam is an antianxiety medication</a:t>
            </a:r>
          </a:p>
          <a:p>
            <a:pPr lvl="2"/>
            <a:r>
              <a:rPr lang="en-US" dirty="0"/>
              <a:t>D. Hypnotic = 2, temazepam is a hypnotic medication. </a:t>
            </a:r>
          </a:p>
          <a:p>
            <a:pPr lvl="1"/>
            <a:endParaRPr lang="en-US" dirty="0"/>
          </a:p>
          <a:p>
            <a:pPr marL="457200" lvl="1" indent="0">
              <a:buNone/>
            </a:pPr>
            <a:r>
              <a:rPr lang="en-US" dirty="0"/>
              <a:t>***Please note: if a resident is receiving medications in all three categories simultaneously        	there must be a clear clinical indication for the use of these medications. </a:t>
            </a:r>
          </a:p>
          <a:p>
            <a:pPr marL="457200" lvl="1" indent="0">
              <a:buNone/>
            </a:pPr>
            <a:r>
              <a:rPr lang="en-US" dirty="0"/>
              <a:t>***Administration of these types of medications, particularly in this combination, could be 	interpreted as chemically restraining the resident. </a:t>
            </a:r>
          </a:p>
          <a:p>
            <a:pPr marL="457200" lvl="1" indent="0">
              <a:buNone/>
            </a:pPr>
            <a:r>
              <a:rPr lang="en-US" dirty="0"/>
              <a:t>***Adequate documentation is essential in justifying their use</a:t>
            </a:r>
          </a:p>
          <a:p>
            <a:endParaRPr lang="en-US" dirty="0"/>
          </a:p>
        </p:txBody>
      </p:sp>
    </p:spTree>
    <p:extLst>
      <p:ext uri="{BB962C8B-B14F-4D97-AF65-F5344CB8AC3E}">
        <p14:creationId xmlns:p14="http://schemas.microsoft.com/office/powerpoint/2010/main" val="3182067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rPr>
              <a:t>N0450: Antipsychotic medication review</a:t>
            </a: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sz="half" idx="1"/>
          </p:nvPr>
        </p:nvSpPr>
        <p:spPr>
          <a:xfrm>
            <a:off x="838201" y="1434353"/>
            <a:ext cx="4343400" cy="5058522"/>
          </a:xfrm>
        </p:spPr>
        <p:txBody>
          <a:bodyPr>
            <a:normAutofit fontScale="70000" lnSpcReduction="20000"/>
          </a:bodyPr>
          <a:lstStyle/>
          <a:p>
            <a:r>
              <a:rPr lang="en-US" dirty="0"/>
              <a:t>Drug regimen review</a:t>
            </a:r>
          </a:p>
          <a:p>
            <a:r>
              <a:rPr lang="en-US" dirty="0"/>
              <a:t>GDR-gradual dose reduction</a:t>
            </a:r>
          </a:p>
          <a:p>
            <a:pPr lvl="1"/>
            <a:r>
              <a:rPr lang="en-US" dirty="0"/>
              <a:t>The facility must attempt a GDR in two separate quarters at lease one month apart within the first year the resident was admitted or after the facility initiated an antipsychotic medication. (unless provider documentation deems it clinically contraindicated)</a:t>
            </a:r>
          </a:p>
          <a:p>
            <a:pPr lvl="1"/>
            <a:r>
              <a:rPr lang="en-US" dirty="0"/>
              <a:t>After the first year it must be attempted at least annually unless clinically contraindicated.</a:t>
            </a:r>
          </a:p>
          <a:p>
            <a:pPr lvl="1"/>
            <a:r>
              <a:rPr lang="en-US" dirty="0"/>
              <a:t>Do not count GDR if switching from one med to another</a:t>
            </a:r>
          </a:p>
          <a:p>
            <a:pPr lvl="1"/>
            <a:r>
              <a:rPr lang="en-US" dirty="0"/>
              <a:t>GDR state date is the first day the resident received the reduced dose of the medication</a:t>
            </a:r>
          </a:p>
          <a:p>
            <a:pPr lvl="1"/>
            <a:r>
              <a:rPr lang="en-US" dirty="0"/>
              <a:t>If multiple antipsychotics are given on routine basis and one med was reduced or discontinued-record date in N0450C</a:t>
            </a:r>
          </a:p>
          <a:p>
            <a:pPr lvl="1"/>
            <a:r>
              <a:rPr lang="en-US" dirty="0"/>
              <a:t>If multiple GDR’s have been attempted record most recent in N0450C</a:t>
            </a:r>
          </a:p>
          <a:p>
            <a:endParaRPr lang="en-US" dirty="0"/>
          </a:p>
        </p:txBody>
      </p:sp>
      <p:sp>
        <p:nvSpPr>
          <p:cNvPr id="2" name="Content Placeholder 1">
            <a:extLst>
              <a:ext uri="{FF2B5EF4-FFF2-40B4-BE49-F238E27FC236}">
                <a16:creationId xmlns:a16="http://schemas.microsoft.com/office/drawing/2014/main" id="{D378C078-05C5-41D4-AC31-C04136300057}"/>
              </a:ext>
            </a:extLst>
          </p:cNvPr>
          <p:cNvSpPr>
            <a:spLocks noGrp="1"/>
          </p:cNvSpPr>
          <p:nvPr>
            <p:ph sz="half" idx="2"/>
          </p:nvPr>
        </p:nvSpPr>
        <p:spPr/>
        <p:txBody>
          <a:bodyPr>
            <a:normAutofit fontScale="70000" lnSpcReduction="20000"/>
          </a:bodyPr>
          <a:lstStyle/>
          <a:p>
            <a:endParaRPr lang="en-US"/>
          </a:p>
        </p:txBody>
      </p:sp>
      <p:pic>
        <p:nvPicPr>
          <p:cNvPr id="8" name="Picture 7">
            <a:extLst>
              <a:ext uri="{FF2B5EF4-FFF2-40B4-BE49-F238E27FC236}">
                <a16:creationId xmlns:a16="http://schemas.microsoft.com/office/drawing/2014/main" id="{9E05BF50-D2E1-402B-BB3F-DACDDD8002F7}"/>
              </a:ext>
            </a:extLst>
          </p:cNvPr>
          <p:cNvPicPr>
            <a:picLocks noChangeAspect="1"/>
          </p:cNvPicPr>
          <p:nvPr/>
        </p:nvPicPr>
        <p:blipFill>
          <a:blip r:embed="rId4"/>
          <a:stretch>
            <a:fillRect/>
          </a:stretch>
        </p:blipFill>
        <p:spPr>
          <a:xfrm>
            <a:off x="5396752" y="1492494"/>
            <a:ext cx="6544235" cy="4478949"/>
          </a:xfrm>
          <a:prstGeom prst="rect">
            <a:avLst/>
          </a:prstGeom>
        </p:spPr>
      </p:pic>
    </p:spTree>
    <p:extLst>
      <p:ext uri="{BB962C8B-B14F-4D97-AF65-F5344CB8AC3E}">
        <p14:creationId xmlns:p14="http://schemas.microsoft.com/office/powerpoint/2010/main" val="2823281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a:xfrm>
            <a:off x="838200" y="365125"/>
            <a:ext cx="10699376" cy="1325563"/>
          </a:xfrm>
        </p:spPr>
        <p:txBody>
          <a:bodyPr/>
          <a:lstStyle/>
          <a:p>
            <a:r>
              <a:rPr lang="en-US" dirty="0">
                <a:latin typeface="+mn-lt"/>
              </a:rPr>
              <a:t>N2001-Drug Regimen Review</a:t>
            </a: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a:xfrm>
            <a:off x="838200" y="1389529"/>
            <a:ext cx="10515600" cy="4787434"/>
          </a:xfrm>
        </p:spPr>
        <p:txBody>
          <a:bodyPr>
            <a:normAutofit/>
          </a:bodyPr>
          <a:lstStyle/>
          <a:p>
            <a:r>
              <a:rPr lang="en-US" sz="2000" dirty="0"/>
              <a:t>Complete if A0310A-01, Yes-PPS Assessment for Med A Stay-5 day</a:t>
            </a:r>
          </a:p>
          <a:p>
            <a:r>
              <a:rPr lang="en-US" sz="2000" dirty="0"/>
              <a:t>Medication reconciliation</a:t>
            </a:r>
          </a:p>
          <a:p>
            <a:r>
              <a:rPr lang="en-US" sz="2000" dirty="0"/>
              <a:t>Prevent potential clinically significant medication adverse consequences that may result in harm or death, ED visits and rehospitalizations</a:t>
            </a:r>
          </a:p>
          <a:p>
            <a:r>
              <a:rPr lang="en-US" sz="2000" dirty="0"/>
              <a:t>Prescription, over the counter meds, supplements, vitamins, homeopathic and herbal products administered by any route</a:t>
            </a:r>
          </a:p>
          <a:p>
            <a:r>
              <a:rPr lang="en-US" sz="2000" dirty="0"/>
              <a:t>TPN (total parenteral nutrition)</a:t>
            </a:r>
          </a:p>
          <a:p>
            <a:r>
              <a:rPr lang="en-US" sz="2000" dirty="0"/>
              <a:t>Oxygen</a:t>
            </a:r>
          </a:p>
        </p:txBody>
      </p:sp>
      <p:pic>
        <p:nvPicPr>
          <p:cNvPr id="3" name="Picture 2">
            <a:extLst>
              <a:ext uri="{FF2B5EF4-FFF2-40B4-BE49-F238E27FC236}">
                <a16:creationId xmlns:a16="http://schemas.microsoft.com/office/drawing/2014/main" id="{22B8D676-5D7F-4F5B-87CF-0687DA6F441A}"/>
              </a:ext>
            </a:extLst>
          </p:cNvPr>
          <p:cNvPicPr>
            <a:picLocks noChangeAspect="1"/>
          </p:cNvPicPr>
          <p:nvPr/>
        </p:nvPicPr>
        <p:blipFill>
          <a:blip r:embed="rId4"/>
          <a:stretch>
            <a:fillRect/>
          </a:stretch>
        </p:blipFill>
        <p:spPr>
          <a:xfrm>
            <a:off x="1042176" y="4665930"/>
            <a:ext cx="11023939" cy="1486630"/>
          </a:xfrm>
          <a:prstGeom prst="rect">
            <a:avLst/>
          </a:prstGeom>
        </p:spPr>
      </p:pic>
    </p:spTree>
    <p:extLst>
      <p:ext uri="{BB962C8B-B14F-4D97-AF65-F5344CB8AC3E}">
        <p14:creationId xmlns:p14="http://schemas.microsoft.com/office/powerpoint/2010/main" val="3137394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rPr>
              <a:t>N2003- Medication Follow-up</a:t>
            </a: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a:xfrm>
            <a:off x="838200" y="1317812"/>
            <a:ext cx="10515600" cy="4859151"/>
          </a:xfrm>
        </p:spPr>
        <p:txBody>
          <a:bodyPr/>
          <a:lstStyle/>
          <a:p>
            <a:r>
              <a:rPr lang="en-US" sz="2400" dirty="0"/>
              <a:t>Process of contacting a physician to communicate an identified medication issue and completing all physician prescribed/recommended actions by midnight of the next calendar day at the latest.</a:t>
            </a:r>
          </a:p>
          <a:p>
            <a:pPr lvl="1"/>
            <a:r>
              <a:rPr lang="en-US" dirty="0"/>
              <a:t>in person</a:t>
            </a:r>
          </a:p>
          <a:p>
            <a:pPr lvl="1"/>
            <a:r>
              <a:rPr lang="en-US" dirty="0"/>
              <a:t>by phone</a:t>
            </a:r>
          </a:p>
          <a:p>
            <a:pPr lvl="1"/>
            <a:r>
              <a:rPr lang="en-US" dirty="0"/>
              <a:t>voice mail</a:t>
            </a:r>
          </a:p>
          <a:p>
            <a:pPr lvl="1"/>
            <a:r>
              <a:rPr lang="en-US" dirty="0"/>
              <a:t>electronic means</a:t>
            </a:r>
          </a:p>
          <a:p>
            <a:pPr lvl="1"/>
            <a:r>
              <a:rPr lang="en-US" dirty="0"/>
              <a:t>fax . . .</a:t>
            </a:r>
          </a:p>
          <a:p>
            <a:endParaRPr lang="en-US" dirty="0"/>
          </a:p>
        </p:txBody>
      </p:sp>
      <p:pic>
        <p:nvPicPr>
          <p:cNvPr id="3" name="Picture 2">
            <a:extLst>
              <a:ext uri="{FF2B5EF4-FFF2-40B4-BE49-F238E27FC236}">
                <a16:creationId xmlns:a16="http://schemas.microsoft.com/office/drawing/2014/main" id="{FD3E0917-0D57-4C89-89DD-922CB7CB0546}"/>
              </a:ext>
            </a:extLst>
          </p:cNvPr>
          <p:cNvPicPr>
            <a:picLocks noChangeAspect="1"/>
          </p:cNvPicPr>
          <p:nvPr/>
        </p:nvPicPr>
        <p:blipFill>
          <a:blip r:embed="rId4"/>
          <a:stretch>
            <a:fillRect/>
          </a:stretch>
        </p:blipFill>
        <p:spPr>
          <a:xfrm>
            <a:off x="1039994" y="4545106"/>
            <a:ext cx="9979840" cy="1452563"/>
          </a:xfrm>
          <a:prstGeom prst="rect">
            <a:avLst/>
          </a:prstGeom>
        </p:spPr>
      </p:pic>
    </p:spTree>
    <p:extLst>
      <p:ext uri="{BB962C8B-B14F-4D97-AF65-F5344CB8AC3E}">
        <p14:creationId xmlns:p14="http://schemas.microsoft.com/office/powerpoint/2010/main" val="2890915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a:xfrm>
            <a:off x="838200" y="365126"/>
            <a:ext cx="10515600" cy="943722"/>
          </a:xfrm>
        </p:spPr>
        <p:txBody>
          <a:bodyPr/>
          <a:lstStyle/>
          <a:p>
            <a:r>
              <a:rPr lang="en-US" dirty="0">
                <a:latin typeface="+mn-lt"/>
              </a:rPr>
              <a:t>N2005-Medication Intervention</a:t>
            </a: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a:xfrm>
            <a:off x="838200" y="1335826"/>
            <a:ext cx="10515600" cy="4841137"/>
          </a:xfrm>
        </p:spPr>
        <p:txBody>
          <a:bodyPr>
            <a:normAutofit/>
          </a:bodyPr>
          <a:lstStyle/>
          <a:p>
            <a:r>
              <a:rPr lang="en-US" sz="2000" dirty="0"/>
              <a:t>Complete if A0310H=1, Yes SNF Part A PPS Discharge Assessment</a:t>
            </a:r>
          </a:p>
          <a:p>
            <a:r>
              <a:rPr lang="en-US" sz="2000" dirty="0"/>
              <a:t>Code 0, No: if the facility did not contact the physician and complete prescribed/ recommended actions by midnight of the next calendar day each time a potential or actual clinically significant medication issue was identified since admission (start of SNF PPS stay). </a:t>
            </a:r>
          </a:p>
          <a:p>
            <a:r>
              <a:rPr lang="en-US" sz="2000" dirty="0"/>
              <a:t> Code 1, Yes: if the facility contacted the physician and completed prescribed/ recommended actions by midnight of the next calendar day each time a potential or actual clinically significant medication issue was identified since admission (start of SNF PPS stay). </a:t>
            </a:r>
          </a:p>
          <a:p>
            <a:r>
              <a:rPr lang="en-US" sz="2000" dirty="0"/>
              <a:t> Code 9, NA: if there were no potential or actual clinically significant medication issues identified at admission or throughout the resident’s stay or the resident was not taking any medications at admission or at any time throughout the stay</a:t>
            </a:r>
          </a:p>
          <a:p>
            <a:endParaRPr lang="en-US" dirty="0"/>
          </a:p>
        </p:txBody>
      </p:sp>
      <p:pic>
        <p:nvPicPr>
          <p:cNvPr id="8" name="Picture 7">
            <a:extLst>
              <a:ext uri="{FF2B5EF4-FFF2-40B4-BE49-F238E27FC236}">
                <a16:creationId xmlns:a16="http://schemas.microsoft.com/office/drawing/2014/main" id="{449557E2-DF64-45ED-924E-BC4DF5D1CE8B}"/>
              </a:ext>
            </a:extLst>
          </p:cNvPr>
          <p:cNvPicPr>
            <a:picLocks noChangeAspect="1"/>
          </p:cNvPicPr>
          <p:nvPr/>
        </p:nvPicPr>
        <p:blipFill>
          <a:blip r:embed="rId4"/>
          <a:stretch>
            <a:fillRect/>
          </a:stretch>
        </p:blipFill>
        <p:spPr>
          <a:xfrm>
            <a:off x="2151530" y="5099066"/>
            <a:ext cx="7666101" cy="1317363"/>
          </a:xfrm>
          <a:prstGeom prst="rect">
            <a:avLst/>
          </a:prstGeom>
        </p:spPr>
      </p:pic>
    </p:spTree>
    <p:extLst>
      <p:ext uri="{BB962C8B-B14F-4D97-AF65-F5344CB8AC3E}">
        <p14:creationId xmlns:p14="http://schemas.microsoft.com/office/powerpoint/2010/main" val="1827590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a:latin typeface="+mn-lt"/>
              </a:rPr>
              <a:t>Section O:</a:t>
            </a:r>
            <a:endParaRPr lang="en-US"/>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p:txBody>
          <a:bodyPr/>
          <a:lstStyle/>
          <a:p>
            <a:pPr marL="0" indent="0">
              <a:buNone/>
            </a:pPr>
            <a:r>
              <a:rPr lang="en-US" b="1" u="sng"/>
              <a:t>Special Treatments, Procedures and Programs</a:t>
            </a:r>
            <a:r>
              <a:rPr lang="en-US"/>
              <a:t>-Identify any special treatments, procedures and programs that the resident received during the specified time periods.</a:t>
            </a:r>
            <a:endParaRPr lang="en-US" b="1" u="sng"/>
          </a:p>
          <a:p>
            <a:endParaRPr lang="en-US"/>
          </a:p>
        </p:txBody>
      </p:sp>
      <p:pic>
        <p:nvPicPr>
          <p:cNvPr id="3074" name="Picture 2" descr="Image result for parallel bars">
            <a:extLst>
              <a:ext uri="{FF2B5EF4-FFF2-40B4-BE49-F238E27FC236}">
                <a16:creationId xmlns:a16="http://schemas.microsoft.com/office/drawing/2014/main" id="{402BE1CA-C355-4A19-8BCD-72EE39AD1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138" y="3705786"/>
            <a:ext cx="4524375" cy="21717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gait belt">
            <a:extLst>
              <a:ext uri="{FF2B5EF4-FFF2-40B4-BE49-F238E27FC236}">
                <a16:creationId xmlns:a16="http://schemas.microsoft.com/office/drawing/2014/main" id="{146EA8FE-1B2F-4C72-AC4C-B52688770D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4228" y="3010461"/>
            <a:ext cx="28575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544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a:xfrm>
            <a:off x="376518" y="365125"/>
            <a:ext cx="11403106" cy="961651"/>
          </a:xfrm>
        </p:spPr>
        <p:txBody>
          <a:bodyPr>
            <a:normAutofit/>
          </a:bodyPr>
          <a:lstStyle/>
          <a:p>
            <a:r>
              <a:rPr lang="en-US" sz="4000" dirty="0">
                <a:latin typeface="+mn-lt"/>
              </a:rPr>
              <a:t>O0100:Special Treatments, Procedures and Programs</a:t>
            </a:r>
            <a:endParaRPr lang="en-US" sz="4000" dirty="0"/>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sz="half" idx="1"/>
          </p:nvPr>
        </p:nvSpPr>
        <p:spPr>
          <a:xfrm>
            <a:off x="690282" y="1353753"/>
            <a:ext cx="5082989" cy="4823209"/>
          </a:xfrm>
        </p:spPr>
        <p:txBody>
          <a:bodyPr>
            <a:normAutofit fontScale="77500" lnSpcReduction="20000"/>
          </a:bodyPr>
          <a:lstStyle/>
          <a:p>
            <a:r>
              <a:rPr lang="en-US" dirty="0"/>
              <a:t>Column 1-treatment, procedures and programs received or performed by the resident </a:t>
            </a:r>
            <a:r>
              <a:rPr lang="en-US" b="1" dirty="0"/>
              <a:t>prior</a:t>
            </a:r>
            <a:r>
              <a:rPr lang="en-US" dirty="0"/>
              <a:t> to admission to the facility and within the </a:t>
            </a:r>
            <a:r>
              <a:rPr lang="en-US" u="sng" dirty="0"/>
              <a:t>14-day look-back period</a:t>
            </a:r>
            <a:r>
              <a:rPr lang="en-US" dirty="0"/>
              <a:t> </a:t>
            </a:r>
          </a:p>
          <a:p>
            <a:r>
              <a:rPr lang="en-US" dirty="0"/>
              <a:t>Column 2-treatment, procedures and programs received or performed by the resident </a:t>
            </a:r>
            <a:r>
              <a:rPr lang="en-US" b="1" dirty="0"/>
              <a:t>after </a:t>
            </a:r>
            <a:r>
              <a:rPr lang="en-US" dirty="0"/>
              <a:t>admission to the facility and within the </a:t>
            </a:r>
            <a:r>
              <a:rPr lang="en-US" u="sng" dirty="0"/>
              <a:t>14-day look-back period</a:t>
            </a:r>
          </a:p>
          <a:p>
            <a:r>
              <a:rPr lang="en-US" dirty="0"/>
              <a:t>Facilities may code treatments, programs and procedures that the resident performed themselves independently or after set-up by facility staff</a:t>
            </a:r>
          </a:p>
          <a:p>
            <a:r>
              <a:rPr lang="en-US" b="1" dirty="0"/>
              <a:t>Do not code </a:t>
            </a:r>
            <a:r>
              <a:rPr lang="en-US" dirty="0"/>
              <a:t>services that were provided solely in conjunction with a surgical procedure or diagnostic procedure</a:t>
            </a:r>
            <a:endParaRPr lang="en-US" b="1" dirty="0"/>
          </a:p>
          <a:p>
            <a:pPr marL="0" indent="0">
              <a:buNone/>
            </a:pPr>
            <a:endParaRPr lang="en-US" dirty="0"/>
          </a:p>
        </p:txBody>
      </p:sp>
      <p:pic>
        <p:nvPicPr>
          <p:cNvPr id="8" name="Content Placeholder 4">
            <a:extLst>
              <a:ext uri="{FF2B5EF4-FFF2-40B4-BE49-F238E27FC236}">
                <a16:creationId xmlns:a16="http://schemas.microsoft.com/office/drawing/2014/main" id="{7072DD92-1826-4AD0-B27F-FCA340517FCC}"/>
              </a:ext>
            </a:extLst>
          </p:cNvPr>
          <p:cNvPicPr>
            <a:picLocks noGrp="1" noChangeAspect="1"/>
          </p:cNvPicPr>
          <p:nvPr>
            <p:ph sz="half" idx="2"/>
          </p:nvPr>
        </p:nvPicPr>
        <p:blipFill>
          <a:blip r:embed="rId4"/>
          <a:stretch>
            <a:fillRect/>
          </a:stretch>
        </p:blipFill>
        <p:spPr>
          <a:xfrm>
            <a:off x="5840438" y="1298679"/>
            <a:ext cx="6337706" cy="4260642"/>
          </a:xfrm>
        </p:spPr>
      </p:pic>
    </p:spTree>
    <p:extLst>
      <p:ext uri="{BB962C8B-B14F-4D97-AF65-F5344CB8AC3E}">
        <p14:creationId xmlns:p14="http://schemas.microsoft.com/office/powerpoint/2010/main" val="197787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4294967295"/>
          </p:nvPr>
        </p:nvSpPr>
        <p:spPr>
          <a:xfrm>
            <a:off x="358588" y="546100"/>
            <a:ext cx="10157012" cy="5630863"/>
          </a:xfrm>
        </p:spPr>
        <p:txBody>
          <a:bodyPr/>
          <a:lstStyle/>
          <a:p>
            <a:pPr lvl="1"/>
            <a:r>
              <a:rPr lang="en-US" sz="4000" dirty="0"/>
              <a:t>O0250 Influenza Vaccine</a:t>
            </a:r>
          </a:p>
          <a:p>
            <a:endParaRPr lang="en-US" dirty="0"/>
          </a:p>
          <a:p>
            <a:endParaRPr lang="en-US" dirty="0"/>
          </a:p>
          <a:p>
            <a:endParaRPr lang="en-US" dirty="0"/>
          </a:p>
          <a:p>
            <a:endParaRPr lang="en-US" dirty="0"/>
          </a:p>
          <a:p>
            <a:endParaRPr lang="en-US" sz="4400" dirty="0"/>
          </a:p>
          <a:p>
            <a:pPr lvl="1"/>
            <a:r>
              <a:rPr lang="en-US" sz="4000" dirty="0"/>
              <a:t>O0300 Pneumococcal Vaccine</a:t>
            </a:r>
          </a:p>
          <a:p>
            <a:endParaRPr lang="en-US" dirty="0"/>
          </a:p>
        </p:txBody>
      </p:sp>
      <p:pic>
        <p:nvPicPr>
          <p:cNvPr id="3" name="Graphic 2" descr="Needle with solid fill">
            <a:extLst>
              <a:ext uri="{FF2B5EF4-FFF2-40B4-BE49-F238E27FC236}">
                <a16:creationId xmlns:a16="http://schemas.microsoft.com/office/drawing/2014/main" id="{28A14EB5-79A3-4090-AE54-3720C69B92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18257" y="941808"/>
            <a:ext cx="1523485" cy="1523485"/>
          </a:xfrm>
          <a:prstGeom prst="rect">
            <a:avLst/>
          </a:prstGeom>
        </p:spPr>
      </p:pic>
      <p:pic>
        <p:nvPicPr>
          <p:cNvPr id="6" name="Picture 5">
            <a:extLst>
              <a:ext uri="{FF2B5EF4-FFF2-40B4-BE49-F238E27FC236}">
                <a16:creationId xmlns:a16="http://schemas.microsoft.com/office/drawing/2014/main" id="{809CEFB4-B6E1-4156-8A4B-1D05CCCDB6FD}"/>
              </a:ext>
            </a:extLst>
          </p:cNvPr>
          <p:cNvPicPr>
            <a:picLocks noChangeAspect="1"/>
          </p:cNvPicPr>
          <p:nvPr/>
        </p:nvPicPr>
        <p:blipFill>
          <a:blip r:embed="rId5"/>
          <a:stretch>
            <a:fillRect/>
          </a:stretch>
        </p:blipFill>
        <p:spPr>
          <a:xfrm>
            <a:off x="2517791" y="4679642"/>
            <a:ext cx="7258736" cy="1463947"/>
          </a:xfrm>
          <a:prstGeom prst="rect">
            <a:avLst/>
          </a:prstGeom>
        </p:spPr>
      </p:pic>
      <p:pic>
        <p:nvPicPr>
          <p:cNvPr id="10" name="Picture 9">
            <a:extLst>
              <a:ext uri="{FF2B5EF4-FFF2-40B4-BE49-F238E27FC236}">
                <a16:creationId xmlns:a16="http://schemas.microsoft.com/office/drawing/2014/main" id="{E56E2F14-979B-43EF-BD93-EA49756C6EB8}"/>
              </a:ext>
            </a:extLst>
          </p:cNvPr>
          <p:cNvPicPr>
            <a:picLocks noChangeAspect="1"/>
          </p:cNvPicPr>
          <p:nvPr/>
        </p:nvPicPr>
        <p:blipFill>
          <a:blip r:embed="rId6"/>
          <a:stretch>
            <a:fillRect/>
          </a:stretch>
        </p:blipFill>
        <p:spPr>
          <a:xfrm>
            <a:off x="2398087" y="1274591"/>
            <a:ext cx="6459043" cy="2154409"/>
          </a:xfrm>
          <a:prstGeom prst="rect">
            <a:avLst/>
          </a:prstGeom>
        </p:spPr>
      </p:pic>
    </p:spTree>
    <p:extLst>
      <p:ext uri="{BB962C8B-B14F-4D97-AF65-F5344CB8AC3E}">
        <p14:creationId xmlns:p14="http://schemas.microsoft.com/office/powerpoint/2010/main" val="572075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a:xfrm>
            <a:off x="977153" y="365126"/>
            <a:ext cx="10273554" cy="695946"/>
          </a:xfrm>
        </p:spPr>
        <p:txBody>
          <a:bodyPr/>
          <a:lstStyle/>
          <a:p>
            <a:r>
              <a:rPr lang="en-US" dirty="0">
                <a:latin typeface="+mn-lt"/>
              </a:rPr>
              <a:t>K0200-Height/Weight</a:t>
            </a: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a:xfrm>
            <a:off x="896471" y="1088050"/>
            <a:ext cx="10457328" cy="5331889"/>
          </a:xfrm>
        </p:spPr>
        <p:txBody>
          <a:bodyPr>
            <a:normAutofit lnSpcReduction="10000"/>
          </a:bodyPr>
          <a:lstStyle/>
          <a:p>
            <a:r>
              <a:rPr lang="en-US" sz="2600" u="sng" dirty="0"/>
              <a:t>Height</a:t>
            </a:r>
            <a:r>
              <a:rPr lang="en-US" sz="2600" dirty="0"/>
              <a:t>- measure and record in inches upon admission</a:t>
            </a:r>
          </a:p>
          <a:p>
            <a:pPr lvl="1"/>
            <a:r>
              <a:rPr lang="en-US" sz="2000" dirty="0"/>
              <a:t>Round to nearest whole inch (.5 or greater round up, .4 or lower round down)</a:t>
            </a:r>
          </a:p>
          <a:p>
            <a:pPr lvl="2"/>
            <a:r>
              <a:rPr lang="en-US" sz="1600" dirty="0"/>
              <a:t>74.5 inches- code as 75 inches</a:t>
            </a:r>
          </a:p>
          <a:p>
            <a:pPr lvl="2"/>
            <a:r>
              <a:rPr lang="en-US" sz="1600" dirty="0"/>
              <a:t>60.4 inches-code as 60 inches</a:t>
            </a:r>
          </a:p>
          <a:p>
            <a:pPr lvl="1"/>
            <a:r>
              <a:rPr lang="en-US" sz="2000" dirty="0"/>
              <a:t>Should be within the last year or retake and round to nearest inch for additional assessments</a:t>
            </a:r>
          </a:p>
          <a:p>
            <a:endParaRPr lang="en-US" sz="2600" dirty="0"/>
          </a:p>
          <a:p>
            <a:pPr marL="0" indent="0">
              <a:buNone/>
            </a:pPr>
            <a:endParaRPr lang="en-US" sz="2600" dirty="0"/>
          </a:p>
          <a:p>
            <a:endParaRPr lang="en-US" sz="2600" dirty="0"/>
          </a:p>
          <a:p>
            <a:r>
              <a:rPr lang="en-US" sz="2600" u="sng" dirty="0"/>
              <a:t>Weight</a:t>
            </a:r>
            <a:r>
              <a:rPr lang="en-US" sz="2600" dirty="0"/>
              <a:t>-measure and record in pounds upon admission</a:t>
            </a:r>
          </a:p>
          <a:p>
            <a:pPr lvl="1"/>
            <a:r>
              <a:rPr lang="en-US" sz="2200" dirty="0"/>
              <a:t>Round to nearest pound (.5 or greater round up, .4 or lower round down)</a:t>
            </a:r>
          </a:p>
          <a:p>
            <a:pPr lvl="2"/>
            <a:r>
              <a:rPr lang="en-US" sz="1800" dirty="0"/>
              <a:t>152.5 pounds-code as 153</a:t>
            </a:r>
          </a:p>
          <a:p>
            <a:pPr lvl="2"/>
            <a:r>
              <a:rPr lang="en-US" sz="1800" dirty="0"/>
              <a:t>170.4 pounds-code as 170</a:t>
            </a:r>
          </a:p>
          <a:p>
            <a:pPr lvl="1"/>
            <a:r>
              <a:rPr lang="en-US" sz="2000" dirty="0"/>
              <a:t>If resident can not be weighed because of pain, immobility, risk of fractures use (-) and document rationale in resident’s medical record.</a:t>
            </a:r>
          </a:p>
          <a:p>
            <a:pPr lvl="1"/>
            <a:r>
              <a:rPr lang="en-US" sz="2000" dirty="0"/>
              <a:t>Record most recent weight within the last 30 days for additional assessments</a:t>
            </a:r>
          </a:p>
          <a:p>
            <a:pPr lvl="1"/>
            <a:endParaRPr lang="en-US" sz="2000" dirty="0"/>
          </a:p>
          <a:p>
            <a:endParaRPr lang="en-US" dirty="0"/>
          </a:p>
        </p:txBody>
      </p:sp>
      <p:pic>
        <p:nvPicPr>
          <p:cNvPr id="8" name="Content Placeholder 4">
            <a:extLst>
              <a:ext uri="{FF2B5EF4-FFF2-40B4-BE49-F238E27FC236}">
                <a16:creationId xmlns:a16="http://schemas.microsoft.com/office/drawing/2014/main" id="{395E438A-7B0C-435E-A26D-411C1FCB5911}"/>
              </a:ext>
            </a:extLst>
          </p:cNvPr>
          <p:cNvPicPr>
            <a:picLocks noChangeAspect="1"/>
          </p:cNvPicPr>
          <p:nvPr/>
        </p:nvPicPr>
        <p:blipFill>
          <a:blip r:embed="rId4"/>
          <a:stretch>
            <a:fillRect/>
          </a:stretch>
        </p:blipFill>
        <p:spPr>
          <a:xfrm>
            <a:off x="2614892" y="2815499"/>
            <a:ext cx="5731946" cy="1018740"/>
          </a:xfrm>
          <a:prstGeom prst="rect">
            <a:avLst/>
          </a:prstGeom>
        </p:spPr>
      </p:pic>
    </p:spTree>
    <p:extLst>
      <p:ext uri="{BB962C8B-B14F-4D97-AF65-F5344CB8AC3E}">
        <p14:creationId xmlns:p14="http://schemas.microsoft.com/office/powerpoint/2010/main" val="1503572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rPr>
              <a:t>O0400: Therapies</a:t>
            </a:r>
          </a:p>
        </p:txBody>
      </p:sp>
      <p:sp>
        <p:nvSpPr>
          <p:cNvPr id="3" name="Content Placeholder 2">
            <a:extLst>
              <a:ext uri="{FF2B5EF4-FFF2-40B4-BE49-F238E27FC236}">
                <a16:creationId xmlns:a16="http://schemas.microsoft.com/office/drawing/2014/main" id="{5F73154A-E577-47C8-93C0-60810F4DB9E1}"/>
              </a:ext>
            </a:extLst>
          </p:cNvPr>
          <p:cNvSpPr>
            <a:spLocks noGrp="1"/>
          </p:cNvSpPr>
          <p:nvPr>
            <p:ph sz="half" idx="2"/>
          </p:nvPr>
        </p:nvSpPr>
        <p:spPr/>
        <p:txBody>
          <a:bodyPr/>
          <a:lstStyle/>
          <a:p>
            <a:r>
              <a:rPr lang="en-US" sz="2000" dirty="0"/>
              <a:t>Individual Minutes-total number of minutes</a:t>
            </a:r>
          </a:p>
          <a:p>
            <a:r>
              <a:rPr lang="en-US" sz="2000" dirty="0"/>
              <a:t>Concurrent minutes provided</a:t>
            </a:r>
          </a:p>
          <a:p>
            <a:r>
              <a:rPr lang="en-US" sz="2000" dirty="0"/>
              <a:t>Group minutes provided during</a:t>
            </a:r>
          </a:p>
          <a:p>
            <a:r>
              <a:rPr lang="en-US" sz="2000" dirty="0"/>
              <a:t>Co-treatment minutes</a:t>
            </a:r>
          </a:p>
          <a:p>
            <a:r>
              <a:rPr lang="en-US" sz="2000" dirty="0"/>
              <a:t># Days resident received therapy</a:t>
            </a:r>
          </a:p>
          <a:p>
            <a:r>
              <a:rPr lang="en-US" sz="2000" dirty="0"/>
              <a:t>Therapy start date-evaluation date</a:t>
            </a:r>
          </a:p>
          <a:p>
            <a:r>
              <a:rPr lang="en-US" sz="2000" dirty="0"/>
              <a:t>Therapy end date-may be left blank if resident continues therapy</a:t>
            </a:r>
          </a:p>
          <a:p>
            <a:endParaRPr lang="en-US" dirty="0"/>
          </a:p>
        </p:txBody>
      </p:sp>
      <p:pic>
        <p:nvPicPr>
          <p:cNvPr id="10" name="Content Placeholder 8">
            <a:extLst>
              <a:ext uri="{FF2B5EF4-FFF2-40B4-BE49-F238E27FC236}">
                <a16:creationId xmlns:a16="http://schemas.microsoft.com/office/drawing/2014/main" id="{853D2D46-B1EA-407D-977E-1AEAA5FE22C1}"/>
              </a:ext>
            </a:extLst>
          </p:cNvPr>
          <p:cNvPicPr>
            <a:picLocks noGrp="1" noChangeAspect="1"/>
          </p:cNvPicPr>
          <p:nvPr>
            <p:ph sz="half" idx="1"/>
          </p:nvPr>
        </p:nvPicPr>
        <p:blipFill>
          <a:blip r:embed="rId4"/>
          <a:stretch>
            <a:fillRect/>
          </a:stretch>
        </p:blipFill>
        <p:spPr>
          <a:xfrm>
            <a:off x="995833" y="1602478"/>
            <a:ext cx="4809278" cy="4243481"/>
          </a:xfrm>
        </p:spPr>
      </p:pic>
    </p:spTree>
    <p:extLst>
      <p:ext uri="{BB962C8B-B14F-4D97-AF65-F5344CB8AC3E}">
        <p14:creationId xmlns:p14="http://schemas.microsoft.com/office/powerpoint/2010/main" val="1520669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t>O0400: Therapies</a:t>
            </a:r>
          </a:p>
        </p:txBody>
      </p:sp>
      <p:sp>
        <p:nvSpPr>
          <p:cNvPr id="3" name="Content Placeholder 2">
            <a:extLst>
              <a:ext uri="{FF2B5EF4-FFF2-40B4-BE49-F238E27FC236}">
                <a16:creationId xmlns:a16="http://schemas.microsoft.com/office/drawing/2014/main" id="{5F73154A-E577-47C8-93C0-60810F4DB9E1}"/>
              </a:ext>
            </a:extLst>
          </p:cNvPr>
          <p:cNvSpPr>
            <a:spLocks noGrp="1"/>
          </p:cNvSpPr>
          <p:nvPr>
            <p:ph sz="half" idx="2"/>
          </p:nvPr>
        </p:nvSpPr>
        <p:spPr>
          <a:xfrm>
            <a:off x="6172200" y="905069"/>
            <a:ext cx="5181600" cy="5271894"/>
          </a:xfrm>
        </p:spPr>
        <p:txBody>
          <a:bodyPr>
            <a:normAutofit/>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lvl="1"/>
            <a:endParaRPr lang="en-US" sz="2800" dirty="0"/>
          </a:p>
          <a:p>
            <a:pPr lvl="1"/>
            <a:r>
              <a:rPr lang="en-US" sz="2800" dirty="0"/>
              <a:t>Respiratory</a:t>
            </a:r>
          </a:p>
          <a:p>
            <a:pPr lvl="1"/>
            <a:endParaRPr lang="en-US" sz="2800" dirty="0"/>
          </a:p>
          <a:p>
            <a:pPr lvl="1"/>
            <a:r>
              <a:rPr lang="en-US" sz="2800" dirty="0"/>
              <a:t>Psychological Therapy</a:t>
            </a:r>
          </a:p>
          <a:p>
            <a:pPr lvl="1"/>
            <a:endParaRPr lang="en-US" sz="2800" dirty="0"/>
          </a:p>
          <a:p>
            <a:pPr lvl="1"/>
            <a:r>
              <a:rPr lang="en-US" sz="2800" dirty="0"/>
              <a:t>Recreational Therapy</a:t>
            </a:r>
          </a:p>
          <a:p>
            <a:endParaRPr lang="en-US" dirty="0"/>
          </a:p>
        </p:txBody>
      </p:sp>
      <p:pic>
        <p:nvPicPr>
          <p:cNvPr id="8" name="Content Placeholder 7">
            <a:extLst>
              <a:ext uri="{FF2B5EF4-FFF2-40B4-BE49-F238E27FC236}">
                <a16:creationId xmlns:a16="http://schemas.microsoft.com/office/drawing/2014/main" id="{CB8B022B-9318-4371-9095-6E0F05A718DE}"/>
              </a:ext>
            </a:extLst>
          </p:cNvPr>
          <p:cNvPicPr>
            <a:picLocks noGrp="1" noChangeAspect="1"/>
          </p:cNvPicPr>
          <p:nvPr>
            <p:ph sz="half" idx="1"/>
          </p:nvPr>
        </p:nvPicPr>
        <p:blipFill>
          <a:blip r:embed="rId4"/>
          <a:stretch>
            <a:fillRect/>
          </a:stretch>
        </p:blipFill>
        <p:spPr>
          <a:xfrm>
            <a:off x="838200" y="1487056"/>
            <a:ext cx="5195460" cy="4474324"/>
          </a:xfrm>
        </p:spPr>
      </p:pic>
    </p:spTree>
    <p:extLst>
      <p:ext uri="{BB962C8B-B14F-4D97-AF65-F5344CB8AC3E}">
        <p14:creationId xmlns:p14="http://schemas.microsoft.com/office/powerpoint/2010/main" val="1881385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rPr>
              <a:t>O0420-Distinct calendar Days of Therapy</a:t>
            </a: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p:txBody>
          <a:bodyPr/>
          <a:lstStyle/>
          <a:p>
            <a:r>
              <a:rPr lang="en-US" dirty="0"/>
              <a:t># of days during the look back period or during the whole Med A stay that patient received ST, OT and PT services for at least 15 minutes.</a:t>
            </a:r>
          </a:p>
          <a:p>
            <a:endParaRPr lang="en-US" dirty="0"/>
          </a:p>
        </p:txBody>
      </p:sp>
      <p:pic>
        <p:nvPicPr>
          <p:cNvPr id="8" name="Picture 7">
            <a:extLst>
              <a:ext uri="{FF2B5EF4-FFF2-40B4-BE49-F238E27FC236}">
                <a16:creationId xmlns:a16="http://schemas.microsoft.com/office/drawing/2014/main" id="{04C8AA71-EE66-4D3F-A305-6D01008FCC79}"/>
              </a:ext>
            </a:extLst>
          </p:cNvPr>
          <p:cNvPicPr>
            <a:picLocks noChangeAspect="1"/>
          </p:cNvPicPr>
          <p:nvPr/>
        </p:nvPicPr>
        <p:blipFill>
          <a:blip r:embed="rId3"/>
          <a:stretch>
            <a:fillRect/>
          </a:stretch>
        </p:blipFill>
        <p:spPr>
          <a:xfrm>
            <a:off x="1122217" y="3857087"/>
            <a:ext cx="9686062" cy="1152394"/>
          </a:xfrm>
          <a:prstGeom prst="rect">
            <a:avLst/>
          </a:prstGeom>
        </p:spPr>
      </p:pic>
    </p:spTree>
    <p:extLst>
      <p:ext uri="{BB962C8B-B14F-4D97-AF65-F5344CB8AC3E}">
        <p14:creationId xmlns:p14="http://schemas.microsoft.com/office/powerpoint/2010/main" val="364589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rPr>
              <a:t>O0425-Part A Therapies/O0430-Distinct Calendar Days of Part A Therapy</a:t>
            </a: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sz="half" idx="1"/>
          </p:nvPr>
        </p:nvSpPr>
        <p:spPr/>
        <p:txBody>
          <a:bodyPr>
            <a:normAutofit/>
          </a:bodyPr>
          <a:lstStyle/>
          <a:p>
            <a:pPr marL="3657600" lvl="8" indent="0">
              <a:buNone/>
            </a:pPr>
            <a:r>
              <a:rPr lang="en-US" sz="2800" dirty="0"/>
              <a:t>  		 			</a:t>
            </a:r>
            <a:endParaRPr lang="en-US" dirty="0"/>
          </a:p>
        </p:txBody>
      </p:sp>
      <p:sp>
        <p:nvSpPr>
          <p:cNvPr id="2" name="Content Placeholder 1">
            <a:extLst>
              <a:ext uri="{FF2B5EF4-FFF2-40B4-BE49-F238E27FC236}">
                <a16:creationId xmlns:a16="http://schemas.microsoft.com/office/drawing/2014/main" id="{C2DAA5F6-96D9-4D38-912A-1DF70A309198}"/>
              </a:ext>
            </a:extLst>
          </p:cNvPr>
          <p:cNvSpPr>
            <a:spLocks noGrp="1"/>
          </p:cNvSpPr>
          <p:nvPr>
            <p:ph sz="half" idx="2"/>
          </p:nvPr>
        </p:nvSpPr>
        <p:spPr>
          <a:xfrm>
            <a:off x="6769176" y="1825625"/>
            <a:ext cx="4584623" cy="4351338"/>
          </a:xfrm>
        </p:spPr>
        <p:txBody>
          <a:bodyPr>
            <a:normAutofit/>
          </a:bodyPr>
          <a:lstStyle/>
          <a:p>
            <a:r>
              <a:rPr lang="en-US" sz="2800" dirty="0"/>
              <a:t>Complete only if A0310H=1</a:t>
            </a:r>
          </a:p>
          <a:p>
            <a:pPr lvl="1"/>
            <a:r>
              <a:rPr lang="en-US" sz="2400" dirty="0"/>
              <a:t>Yes-SNF Part A PPS Discharge Assessment</a:t>
            </a:r>
          </a:p>
          <a:p>
            <a:pPr lvl="1"/>
            <a:endParaRPr lang="en-US" dirty="0"/>
          </a:p>
        </p:txBody>
      </p:sp>
      <p:pic>
        <p:nvPicPr>
          <p:cNvPr id="3" name="Picture 2">
            <a:extLst>
              <a:ext uri="{FF2B5EF4-FFF2-40B4-BE49-F238E27FC236}">
                <a16:creationId xmlns:a16="http://schemas.microsoft.com/office/drawing/2014/main" id="{B7F73E04-EF60-44B7-8F20-B0348CD99750}"/>
              </a:ext>
            </a:extLst>
          </p:cNvPr>
          <p:cNvPicPr>
            <a:picLocks noChangeAspect="1"/>
          </p:cNvPicPr>
          <p:nvPr/>
        </p:nvPicPr>
        <p:blipFill>
          <a:blip r:embed="rId4"/>
          <a:stretch>
            <a:fillRect/>
          </a:stretch>
        </p:blipFill>
        <p:spPr>
          <a:xfrm>
            <a:off x="1108362" y="1775585"/>
            <a:ext cx="5010349" cy="4448872"/>
          </a:xfrm>
          <a:prstGeom prst="rect">
            <a:avLst/>
          </a:prstGeom>
        </p:spPr>
      </p:pic>
      <p:pic>
        <p:nvPicPr>
          <p:cNvPr id="6" name="Picture 5">
            <a:extLst>
              <a:ext uri="{FF2B5EF4-FFF2-40B4-BE49-F238E27FC236}">
                <a16:creationId xmlns:a16="http://schemas.microsoft.com/office/drawing/2014/main" id="{93C5E008-013B-47D0-8B0A-D6BF66AABDA5}"/>
              </a:ext>
            </a:extLst>
          </p:cNvPr>
          <p:cNvPicPr>
            <a:picLocks noChangeAspect="1"/>
          </p:cNvPicPr>
          <p:nvPr/>
        </p:nvPicPr>
        <p:blipFill>
          <a:blip r:embed="rId5"/>
          <a:stretch>
            <a:fillRect/>
          </a:stretch>
        </p:blipFill>
        <p:spPr>
          <a:xfrm>
            <a:off x="6118711" y="5411300"/>
            <a:ext cx="5957509" cy="836903"/>
          </a:xfrm>
          <a:prstGeom prst="rect">
            <a:avLst/>
          </a:prstGeom>
        </p:spPr>
      </p:pic>
    </p:spTree>
    <p:extLst>
      <p:ext uri="{BB962C8B-B14F-4D97-AF65-F5344CB8AC3E}">
        <p14:creationId xmlns:p14="http://schemas.microsoft.com/office/powerpoint/2010/main" val="3319152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cs typeface="Calibri Light"/>
              </a:rPr>
              <a:t>O0450: Resumption of Therapy</a:t>
            </a:r>
            <a:endParaRPr lang="en-US" dirty="0"/>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p:txBody>
          <a:bodyPr>
            <a:normAutofit/>
          </a:bodyPr>
          <a:lstStyle/>
          <a:p>
            <a:r>
              <a:rPr lang="en-US" dirty="0"/>
              <a:t>Some states require</a:t>
            </a:r>
          </a:p>
          <a:p>
            <a:endParaRPr lang="en-US" dirty="0"/>
          </a:p>
        </p:txBody>
      </p:sp>
      <p:pic>
        <p:nvPicPr>
          <p:cNvPr id="8" name="Picture 7">
            <a:extLst>
              <a:ext uri="{FF2B5EF4-FFF2-40B4-BE49-F238E27FC236}">
                <a16:creationId xmlns:a16="http://schemas.microsoft.com/office/drawing/2014/main" id="{B29D1AD0-2CC5-49FB-BCC2-1479B35B3BD8}"/>
              </a:ext>
            </a:extLst>
          </p:cNvPr>
          <p:cNvPicPr>
            <a:picLocks noChangeAspect="1"/>
          </p:cNvPicPr>
          <p:nvPr/>
        </p:nvPicPr>
        <p:blipFill>
          <a:blip r:embed="rId3"/>
          <a:stretch>
            <a:fillRect/>
          </a:stretch>
        </p:blipFill>
        <p:spPr>
          <a:xfrm>
            <a:off x="1122217" y="3389952"/>
            <a:ext cx="9347621" cy="1222684"/>
          </a:xfrm>
          <a:prstGeom prst="rect">
            <a:avLst/>
          </a:prstGeom>
        </p:spPr>
      </p:pic>
    </p:spTree>
    <p:extLst>
      <p:ext uri="{BB962C8B-B14F-4D97-AF65-F5344CB8AC3E}">
        <p14:creationId xmlns:p14="http://schemas.microsoft.com/office/powerpoint/2010/main" val="3478360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cs typeface="Calibri Light"/>
              </a:rPr>
              <a:t>O0500-Restorative Nursing Program</a:t>
            </a:r>
            <a:endParaRPr lang="en-US" dirty="0">
              <a:latin typeface="+mn-lt"/>
            </a:endParaRP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sz="half" idx="1"/>
          </p:nvPr>
        </p:nvSpPr>
        <p:spPr/>
        <p:txBody>
          <a:bodyPr/>
          <a:lstStyle/>
          <a:p>
            <a:r>
              <a:rPr lang="en-US" sz="2400" dirty="0"/>
              <a:t>Restorative nursing interventions that promote the ability to adapt and adjust to living as independently and safely as possible.</a:t>
            </a:r>
          </a:p>
          <a:p>
            <a:r>
              <a:rPr lang="en-US" sz="2400" dirty="0"/>
              <a:t>Physical, mental and psychosocial functioning</a:t>
            </a:r>
          </a:p>
          <a:p>
            <a:r>
              <a:rPr lang="en-US" sz="2400" dirty="0"/>
              <a:t>2 programs 15 or more minutes </a:t>
            </a:r>
          </a:p>
          <a:p>
            <a:r>
              <a:rPr lang="en-US" sz="2400" dirty="0"/>
              <a:t>6 days/week</a:t>
            </a:r>
          </a:p>
          <a:p>
            <a:pPr marL="0" indent="0">
              <a:buNone/>
            </a:pPr>
            <a:endParaRPr lang="en-US" dirty="0"/>
          </a:p>
        </p:txBody>
      </p:sp>
      <p:sp>
        <p:nvSpPr>
          <p:cNvPr id="6" name="Content Placeholder 5">
            <a:extLst>
              <a:ext uri="{FF2B5EF4-FFF2-40B4-BE49-F238E27FC236}">
                <a16:creationId xmlns:a16="http://schemas.microsoft.com/office/drawing/2014/main" id="{FCA617B3-7AE9-4C9D-BBDA-D6B1A5BDB663}"/>
              </a:ext>
            </a:extLst>
          </p:cNvPr>
          <p:cNvSpPr>
            <a:spLocks noGrp="1"/>
          </p:cNvSpPr>
          <p:nvPr>
            <p:ph sz="half" idx="2"/>
          </p:nvPr>
        </p:nvSpPr>
        <p:spPr/>
        <p:txBody>
          <a:bodyPr/>
          <a:lstStyle/>
          <a:p>
            <a:pPr marL="0" indent="0">
              <a:buNone/>
            </a:pPr>
            <a:endParaRPr lang="en-US" dirty="0"/>
          </a:p>
        </p:txBody>
      </p:sp>
      <p:pic>
        <p:nvPicPr>
          <p:cNvPr id="8" name="Picture 7">
            <a:extLst>
              <a:ext uri="{FF2B5EF4-FFF2-40B4-BE49-F238E27FC236}">
                <a16:creationId xmlns:a16="http://schemas.microsoft.com/office/drawing/2014/main" id="{A55AE51D-AEAE-4929-A2A0-62D319F4CD92}"/>
              </a:ext>
            </a:extLst>
          </p:cNvPr>
          <p:cNvPicPr>
            <a:picLocks noChangeAspect="1"/>
          </p:cNvPicPr>
          <p:nvPr/>
        </p:nvPicPr>
        <p:blipFill>
          <a:blip r:embed="rId4"/>
          <a:stretch>
            <a:fillRect/>
          </a:stretch>
        </p:blipFill>
        <p:spPr>
          <a:xfrm>
            <a:off x="6096000" y="1815868"/>
            <a:ext cx="5963235" cy="3252673"/>
          </a:xfrm>
          <a:prstGeom prst="rect">
            <a:avLst/>
          </a:prstGeom>
        </p:spPr>
      </p:pic>
    </p:spTree>
    <p:extLst>
      <p:ext uri="{BB962C8B-B14F-4D97-AF65-F5344CB8AC3E}">
        <p14:creationId xmlns:p14="http://schemas.microsoft.com/office/powerpoint/2010/main" val="3123884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cs typeface="Calibri Light"/>
              </a:rPr>
              <a:t>O0600: Physician Examination</a:t>
            </a:r>
            <a:endParaRPr lang="en-US" dirty="0">
              <a:latin typeface="+mn-lt"/>
            </a:endParaRP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p:txBody>
          <a:bodyPr/>
          <a:lstStyle/>
          <a:p>
            <a:r>
              <a:rPr lang="en-US" sz="2000"/>
              <a:t>Record the number of days that physician progress notes reflect that a physician examined the resident (or since admission if less than 14 days ago).  </a:t>
            </a:r>
          </a:p>
          <a:p>
            <a:pPr lvl="1"/>
            <a:r>
              <a:rPr lang="en-US" sz="2000"/>
              <a:t>Includes medical doctors, doctors of osteopathy, podiatrists, dentists, and authorized physician assistants, nurse practitioners, or clinical nurse specialists working in collaboration with the physician as allowable by state law. </a:t>
            </a:r>
          </a:p>
          <a:p>
            <a:r>
              <a:rPr lang="en-US" sz="2000"/>
              <a:t>If the State does not require the completion of this item, use the standard “no information” code (a dash, “-”)</a:t>
            </a:r>
          </a:p>
          <a:p>
            <a:endParaRPr lang="en-US"/>
          </a:p>
        </p:txBody>
      </p:sp>
      <p:pic>
        <p:nvPicPr>
          <p:cNvPr id="8" name="Picture 7">
            <a:extLst>
              <a:ext uri="{FF2B5EF4-FFF2-40B4-BE49-F238E27FC236}">
                <a16:creationId xmlns:a16="http://schemas.microsoft.com/office/drawing/2014/main" id="{B9AB44C6-9D74-499B-A16E-2D078704AF20}"/>
              </a:ext>
            </a:extLst>
          </p:cNvPr>
          <p:cNvPicPr>
            <a:picLocks noChangeAspect="1"/>
          </p:cNvPicPr>
          <p:nvPr/>
        </p:nvPicPr>
        <p:blipFill>
          <a:blip r:embed="rId3"/>
          <a:stretch>
            <a:fillRect/>
          </a:stretch>
        </p:blipFill>
        <p:spPr>
          <a:xfrm>
            <a:off x="2082677" y="4577279"/>
            <a:ext cx="7591870" cy="891289"/>
          </a:xfrm>
          <a:prstGeom prst="rect">
            <a:avLst/>
          </a:prstGeom>
        </p:spPr>
      </p:pic>
      <p:pic>
        <p:nvPicPr>
          <p:cNvPr id="3074" name="Picture 2" descr="Image result for picture of stethoscope ">
            <a:extLst>
              <a:ext uri="{FF2B5EF4-FFF2-40B4-BE49-F238E27FC236}">
                <a16:creationId xmlns:a16="http://schemas.microsoft.com/office/drawing/2014/main" id="{8A14F0D6-F7D5-4458-B25A-41BB70ED71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2894" y="120045"/>
            <a:ext cx="1533525"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4896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cs typeface="Calibri Light"/>
              </a:rPr>
              <a:t>O0700: Physician Orders</a:t>
            </a:r>
            <a:endParaRPr lang="en-US" dirty="0"/>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p:txBody>
          <a:bodyPr/>
          <a:lstStyle/>
          <a:p>
            <a:r>
              <a:rPr lang="en-US" sz="2000" dirty="0"/>
              <a:t>Review the physician order sheets in the medical record.</a:t>
            </a:r>
          </a:p>
          <a:p>
            <a:r>
              <a:rPr lang="en-US" sz="2000" dirty="0"/>
              <a:t>Determine the number of days during the </a:t>
            </a:r>
            <a:r>
              <a:rPr lang="en-US" sz="2000" u="sng" dirty="0"/>
              <a:t>14-day look-back period</a:t>
            </a:r>
            <a:r>
              <a:rPr lang="en-US" sz="2000" dirty="0"/>
              <a:t> that a physician or other authorized practitioner allowable by State law changed the resident’s orders.</a:t>
            </a:r>
          </a:p>
          <a:p>
            <a:r>
              <a:rPr lang="en-US" sz="2000" dirty="0"/>
              <a:t>Enter the number of days during </a:t>
            </a:r>
            <a:r>
              <a:rPr lang="en-US" sz="2000" u="sng" dirty="0"/>
              <a:t>14-day look-back period</a:t>
            </a:r>
            <a:r>
              <a:rPr lang="en-US" sz="2000" dirty="0"/>
              <a:t> (or since admission, if less than 14 days ago) in which a physician changed the resident’s orders.</a:t>
            </a:r>
          </a:p>
          <a:p>
            <a:pPr marL="0" indent="0">
              <a:buNone/>
            </a:pPr>
            <a:r>
              <a:rPr lang="en-US" sz="2000" dirty="0"/>
              <a:t>• If the State does not require the completion of this item, use the standard “no information” code    a dash, “-”)</a:t>
            </a:r>
          </a:p>
          <a:p>
            <a:endParaRPr lang="en-US" dirty="0"/>
          </a:p>
        </p:txBody>
      </p:sp>
      <p:pic>
        <p:nvPicPr>
          <p:cNvPr id="8" name="Picture 7">
            <a:extLst>
              <a:ext uri="{FF2B5EF4-FFF2-40B4-BE49-F238E27FC236}">
                <a16:creationId xmlns:a16="http://schemas.microsoft.com/office/drawing/2014/main" id="{A601AB58-1E7B-4362-9906-9C9861ECD7B7}"/>
              </a:ext>
            </a:extLst>
          </p:cNvPr>
          <p:cNvPicPr>
            <a:picLocks noChangeAspect="1"/>
          </p:cNvPicPr>
          <p:nvPr/>
        </p:nvPicPr>
        <p:blipFill>
          <a:blip r:embed="rId3"/>
          <a:stretch>
            <a:fillRect/>
          </a:stretch>
        </p:blipFill>
        <p:spPr>
          <a:xfrm>
            <a:off x="923176" y="4617323"/>
            <a:ext cx="10170594" cy="1214081"/>
          </a:xfrm>
          <a:prstGeom prst="rect">
            <a:avLst/>
          </a:prstGeom>
        </p:spPr>
      </p:pic>
      <p:pic>
        <p:nvPicPr>
          <p:cNvPr id="3" name="Graphic 2" descr="Signature with solid fill">
            <a:extLst>
              <a:ext uri="{FF2B5EF4-FFF2-40B4-BE49-F238E27FC236}">
                <a16:creationId xmlns:a16="http://schemas.microsoft.com/office/drawing/2014/main" id="{DB5F6BB6-C22D-47FB-AECE-783E1FE5E4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197" y="491867"/>
            <a:ext cx="1552085" cy="1552085"/>
          </a:xfrm>
          <a:prstGeom prst="rect">
            <a:avLst/>
          </a:prstGeom>
        </p:spPr>
      </p:pic>
    </p:spTree>
    <p:extLst>
      <p:ext uri="{BB962C8B-B14F-4D97-AF65-F5344CB8AC3E}">
        <p14:creationId xmlns:p14="http://schemas.microsoft.com/office/powerpoint/2010/main" val="3775509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a:latin typeface="+mn-lt"/>
              </a:rPr>
              <a:t>Section P:</a:t>
            </a:r>
            <a:endParaRPr lang="en-US"/>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sz="half" idx="1"/>
          </p:nvPr>
        </p:nvSpPr>
        <p:spPr>
          <a:xfrm>
            <a:off x="838200" y="1825625"/>
            <a:ext cx="3957918" cy="4351338"/>
          </a:xfrm>
        </p:spPr>
        <p:txBody>
          <a:bodyPr/>
          <a:lstStyle/>
          <a:p>
            <a:r>
              <a:rPr lang="en-US" b="1" u="sng" dirty="0"/>
              <a:t>Restraints and Alarms</a:t>
            </a:r>
            <a:r>
              <a:rPr lang="en-US" dirty="0"/>
              <a:t>-Record the frequency that the resident was restrained by any of the listed devices at any time during the day or night.</a:t>
            </a:r>
          </a:p>
        </p:txBody>
      </p:sp>
      <p:sp>
        <p:nvSpPr>
          <p:cNvPr id="2" name="Content Placeholder 1">
            <a:extLst>
              <a:ext uri="{FF2B5EF4-FFF2-40B4-BE49-F238E27FC236}">
                <a16:creationId xmlns:a16="http://schemas.microsoft.com/office/drawing/2014/main" id="{F772B817-A769-498D-B447-95364A0E00AC}"/>
              </a:ext>
            </a:extLst>
          </p:cNvPr>
          <p:cNvSpPr>
            <a:spLocks noGrp="1"/>
          </p:cNvSpPr>
          <p:nvPr>
            <p:ph sz="half" idx="2"/>
          </p:nvPr>
        </p:nvSpPr>
        <p:spPr>
          <a:xfrm>
            <a:off x="7162800" y="1825625"/>
            <a:ext cx="4191000" cy="2988422"/>
          </a:xfrm>
        </p:spPr>
        <p:txBody>
          <a:bodyPr/>
          <a:lstStyle/>
          <a:p>
            <a:endParaRPr lang="en-US" dirty="0"/>
          </a:p>
        </p:txBody>
      </p:sp>
      <p:pic>
        <p:nvPicPr>
          <p:cNvPr id="4098" name="Picture 2" descr="Image result for images of restraints funny">
            <a:extLst>
              <a:ext uri="{FF2B5EF4-FFF2-40B4-BE49-F238E27FC236}">
                <a16:creationId xmlns:a16="http://schemas.microsoft.com/office/drawing/2014/main" id="{3AF4939B-A966-40A9-876A-9565F55A1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024" y="959225"/>
            <a:ext cx="6562163" cy="462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5230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rPr>
              <a:t>P0100-Physical Restraints</a:t>
            </a:r>
            <a:endParaRPr lang="en-US" dirty="0"/>
          </a:p>
        </p:txBody>
      </p:sp>
      <p:pic>
        <p:nvPicPr>
          <p:cNvPr id="8" name="Content Placeholder 4">
            <a:extLst>
              <a:ext uri="{FF2B5EF4-FFF2-40B4-BE49-F238E27FC236}">
                <a16:creationId xmlns:a16="http://schemas.microsoft.com/office/drawing/2014/main" id="{57C4FAE3-8F06-4667-A755-C4D6DDB4EEB0}"/>
              </a:ext>
            </a:extLst>
          </p:cNvPr>
          <p:cNvPicPr>
            <a:picLocks noGrp="1" noChangeAspect="1"/>
          </p:cNvPicPr>
          <p:nvPr>
            <p:ph idx="1"/>
          </p:nvPr>
        </p:nvPicPr>
        <p:blipFill>
          <a:blip r:embed="rId4"/>
          <a:stretch>
            <a:fillRect/>
          </a:stretch>
        </p:blipFill>
        <p:spPr>
          <a:xfrm>
            <a:off x="1595634" y="1690688"/>
            <a:ext cx="8612055" cy="4421656"/>
          </a:xfrm>
        </p:spPr>
      </p:pic>
    </p:spTree>
    <p:extLst>
      <p:ext uri="{BB962C8B-B14F-4D97-AF65-F5344CB8AC3E}">
        <p14:creationId xmlns:p14="http://schemas.microsoft.com/office/powerpoint/2010/main" val="1790935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a:xfrm>
            <a:off x="735106" y="365125"/>
            <a:ext cx="10618694" cy="1325563"/>
          </a:xfrm>
        </p:spPr>
        <p:txBody>
          <a:bodyPr/>
          <a:lstStyle/>
          <a:p>
            <a:r>
              <a:rPr lang="en-US" dirty="0">
                <a:latin typeface="+mn-lt"/>
              </a:rPr>
              <a:t>K0300:  Weight Loss</a:t>
            </a: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a:xfrm>
            <a:off x="838200" y="1488141"/>
            <a:ext cx="10515600" cy="4688822"/>
          </a:xfrm>
        </p:spPr>
        <p:txBody>
          <a:bodyPr/>
          <a:lstStyle/>
          <a:p>
            <a:r>
              <a:rPr lang="en-US" sz="2000" dirty="0"/>
              <a:t>Can result in debility, affect health, safety and quality of life</a:t>
            </a:r>
          </a:p>
          <a:p>
            <a:r>
              <a:rPr lang="en-US" sz="2000" dirty="0"/>
              <a:t>Weight loss due to morbid obesity or fluid overload can improve quality of life.</a:t>
            </a:r>
          </a:p>
          <a:p>
            <a:pPr lvl="1"/>
            <a:r>
              <a:rPr lang="en-US" sz="2000" dirty="0"/>
              <a:t>5% in 30 days-take residents weight closest to 30 days ago x .95.  This figure is the 5% loss.</a:t>
            </a:r>
          </a:p>
          <a:p>
            <a:pPr lvl="1"/>
            <a:r>
              <a:rPr lang="en-US" sz="2000" dirty="0"/>
              <a:t>10% in 180 days-take residents weight closest to 180 days ago x .90.  This figure is the 10% loss.</a:t>
            </a:r>
          </a:p>
          <a:p>
            <a:r>
              <a:rPr lang="en-US" sz="2000" dirty="0"/>
              <a:t>Physician-Prescribed weight loss regimen</a:t>
            </a:r>
          </a:p>
          <a:p>
            <a:pPr lvl="1">
              <a:buFont typeface="Wingdings" panose="05000000000000000000" pitchFamily="2" charset="2"/>
              <a:buChar char="§"/>
            </a:pPr>
            <a:r>
              <a:rPr lang="en-US" sz="2000" dirty="0"/>
              <a:t>	calorie-restricted</a:t>
            </a:r>
          </a:p>
          <a:p>
            <a:pPr lvl="1">
              <a:buFont typeface="Wingdings" panose="05000000000000000000" pitchFamily="2" charset="2"/>
              <a:buChar char="§"/>
            </a:pPr>
            <a:r>
              <a:rPr lang="en-US" sz="2000" dirty="0"/>
              <a:t>	weight loss diet/exercise</a:t>
            </a:r>
          </a:p>
          <a:p>
            <a:pPr lvl="1">
              <a:buFont typeface="Wingdings" panose="05000000000000000000" pitchFamily="2" charset="2"/>
              <a:buChar char="§"/>
            </a:pPr>
            <a:r>
              <a:rPr lang="en-US" sz="2000" dirty="0"/>
              <a:t>	planned diuresis</a:t>
            </a:r>
          </a:p>
          <a:p>
            <a:endParaRPr lang="en-US" dirty="0"/>
          </a:p>
        </p:txBody>
      </p:sp>
      <p:pic>
        <p:nvPicPr>
          <p:cNvPr id="8" name="Content Placeholder 4">
            <a:extLst>
              <a:ext uri="{FF2B5EF4-FFF2-40B4-BE49-F238E27FC236}">
                <a16:creationId xmlns:a16="http://schemas.microsoft.com/office/drawing/2014/main" id="{0C313A81-C889-4DC1-AFE6-569836C8AB8D}"/>
              </a:ext>
            </a:extLst>
          </p:cNvPr>
          <p:cNvPicPr>
            <a:picLocks noChangeAspect="1"/>
          </p:cNvPicPr>
          <p:nvPr/>
        </p:nvPicPr>
        <p:blipFill>
          <a:blip r:embed="rId4"/>
          <a:stretch>
            <a:fillRect/>
          </a:stretch>
        </p:blipFill>
        <p:spPr>
          <a:xfrm>
            <a:off x="1385293" y="4851247"/>
            <a:ext cx="10071601" cy="1253593"/>
          </a:xfrm>
          <a:prstGeom prst="rect">
            <a:avLst/>
          </a:prstGeom>
        </p:spPr>
      </p:pic>
    </p:spTree>
    <p:extLst>
      <p:ext uri="{BB962C8B-B14F-4D97-AF65-F5344CB8AC3E}">
        <p14:creationId xmlns:p14="http://schemas.microsoft.com/office/powerpoint/2010/main" val="1724073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rPr>
              <a:t>It Is Expected . . . </a:t>
            </a:r>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p:txBody>
          <a:bodyPr/>
          <a:lstStyle/>
          <a:p>
            <a:pPr marL="0" indent="0" algn="ctr">
              <a:buNone/>
            </a:pPr>
            <a:r>
              <a:rPr lang="en-US" sz="3200" dirty="0"/>
              <a:t>Restraint reduction/elimination</a:t>
            </a:r>
            <a:r>
              <a:rPr lang="en-US" sz="3200" dirty="0">
                <a:sym typeface="Wingdings" panose="05000000000000000000" pitchFamily="2" charset="2"/>
              </a:rPr>
              <a:t> Restraint Free Facilities</a:t>
            </a:r>
            <a:endParaRPr lang="en-US" sz="3200" dirty="0"/>
          </a:p>
          <a:p>
            <a:endParaRPr lang="en-US" dirty="0"/>
          </a:p>
        </p:txBody>
      </p:sp>
      <p:pic>
        <p:nvPicPr>
          <p:cNvPr id="1028" name="Picture 4" descr="Image result for wheelchair pommel cushion">
            <a:extLst>
              <a:ext uri="{FF2B5EF4-FFF2-40B4-BE49-F238E27FC236}">
                <a16:creationId xmlns:a16="http://schemas.microsoft.com/office/drawing/2014/main" id="{38EA7429-166E-4227-92F1-7DBF466EE8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5275" y="3365292"/>
            <a:ext cx="245745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heelchair seatbelt">
            <a:extLst>
              <a:ext uri="{FF2B5EF4-FFF2-40B4-BE49-F238E27FC236}">
                <a16:creationId xmlns:a16="http://schemas.microsoft.com/office/drawing/2014/main" id="{5F996E4A-FF9B-4EDC-97C0-451B5D2E96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0677" y="3365292"/>
            <a:ext cx="268605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5680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idx="4294967295"/>
          </p:nvPr>
        </p:nvSpPr>
        <p:spPr>
          <a:xfrm>
            <a:off x="0" y="365125"/>
            <a:ext cx="7069138" cy="1325563"/>
          </a:xfrm>
        </p:spPr>
        <p:txBody>
          <a:bodyPr/>
          <a:lstStyle/>
          <a:p>
            <a:r>
              <a:rPr lang="en-US" dirty="0">
                <a:latin typeface="+mn-lt"/>
              </a:rPr>
              <a:t>       P0200: Alarms</a:t>
            </a:r>
            <a:endParaRPr lang="en-US" dirty="0"/>
          </a:p>
        </p:txBody>
      </p:sp>
      <p:pic>
        <p:nvPicPr>
          <p:cNvPr id="8" name="Content Placeholder 4">
            <a:extLst>
              <a:ext uri="{FF2B5EF4-FFF2-40B4-BE49-F238E27FC236}">
                <a16:creationId xmlns:a16="http://schemas.microsoft.com/office/drawing/2014/main" id="{F15023D4-C0D8-4D48-BC7F-F8FA53552FA7}"/>
              </a:ext>
            </a:extLst>
          </p:cNvPr>
          <p:cNvPicPr>
            <a:picLocks noChangeAspect="1"/>
          </p:cNvPicPr>
          <p:nvPr/>
        </p:nvPicPr>
        <p:blipFill>
          <a:blip r:embed="rId4"/>
          <a:stretch>
            <a:fillRect/>
          </a:stretch>
        </p:blipFill>
        <p:spPr>
          <a:xfrm>
            <a:off x="862839" y="1690688"/>
            <a:ext cx="8804055" cy="3286223"/>
          </a:xfrm>
          <a:prstGeom prst="rect">
            <a:avLst/>
          </a:prstGeom>
        </p:spPr>
      </p:pic>
      <p:pic>
        <p:nvPicPr>
          <p:cNvPr id="10" name="Picture 4" descr="Image result for wander alarms for elderly">
            <a:extLst>
              <a:ext uri="{FF2B5EF4-FFF2-40B4-BE49-F238E27FC236}">
                <a16:creationId xmlns:a16="http://schemas.microsoft.com/office/drawing/2014/main" id="{E021997B-40B8-4712-9640-ACFD3DD8C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8028" y="3896778"/>
            <a:ext cx="1860970" cy="18609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wheelchair alarms fall prevention">
            <a:extLst>
              <a:ext uri="{FF2B5EF4-FFF2-40B4-BE49-F238E27FC236}">
                <a16:creationId xmlns:a16="http://schemas.microsoft.com/office/drawing/2014/main" id="{7A49FFC5-4923-4BAA-A2CB-21D0154AE7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28028" y="734778"/>
            <a:ext cx="1451567" cy="1911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3261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a:t>Adverse Consequences of restraints and alarms</a:t>
            </a:r>
          </a:p>
        </p:txBody>
      </p:sp>
      <p:graphicFrame>
        <p:nvGraphicFramePr>
          <p:cNvPr id="2" name="Content Placeholder 1">
            <a:extLst>
              <a:ext uri="{FF2B5EF4-FFF2-40B4-BE49-F238E27FC236}">
                <a16:creationId xmlns:a16="http://schemas.microsoft.com/office/drawing/2014/main" id="{F61CF38F-852A-4AFA-AD5C-F1662C69FF64}"/>
              </a:ext>
            </a:extLst>
          </p:cNvPr>
          <p:cNvGraphicFramePr>
            <a:graphicFrameLocks noGrp="1"/>
          </p:cNvGraphicFramePr>
          <p:nvPr>
            <p:ph idx="1"/>
            <p:extLst>
              <p:ext uri="{D42A27DB-BD31-4B8C-83A1-F6EECF244321}">
                <p14:modId xmlns:p14="http://schemas.microsoft.com/office/powerpoint/2010/main" val="7985279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08290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pic>
        <p:nvPicPr>
          <p:cNvPr id="13" name="Picture 4" descr="See the source image">
            <a:extLst>
              <a:ext uri="{FF2B5EF4-FFF2-40B4-BE49-F238E27FC236}">
                <a16:creationId xmlns:a16="http://schemas.microsoft.com/office/drawing/2014/main" id="{92D5F46A-8B1C-4566-A67F-6C14C9FD2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846" y="439354"/>
            <a:ext cx="7144871" cy="36575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568FBBC-8337-400F-8FC2-E4D9FB688C9E}"/>
              </a:ext>
            </a:extLst>
          </p:cNvPr>
          <p:cNvSpPr txBox="1"/>
          <p:nvPr/>
        </p:nvSpPr>
        <p:spPr>
          <a:xfrm>
            <a:off x="1479176" y="4328333"/>
            <a:ext cx="10215335" cy="1785104"/>
          </a:xfrm>
          <a:prstGeom prst="rect">
            <a:avLst/>
          </a:prstGeom>
          <a:noFill/>
        </p:spPr>
        <p:txBody>
          <a:bodyPr wrap="square" lIns="91440" tIns="45720" rIns="91440" bIns="45720" rtlCol="0" anchor="t">
            <a:spAutoFit/>
          </a:bodyPr>
          <a:lstStyle/>
          <a:p>
            <a:endParaRPr lang="en-US" sz="2200" kern="1200" dirty="0">
              <a:latin typeface="Calibri"/>
              <a:ea typeface="+mn-ea"/>
              <a:cs typeface="+mn-cs"/>
            </a:endParaRPr>
          </a:p>
          <a:p>
            <a:r>
              <a:rPr lang="en-US" sz="2200" kern="1200" dirty="0">
                <a:latin typeface="Calibri"/>
                <a:ea typeface="+mn-ea"/>
                <a:cs typeface="+mn-cs"/>
              </a:rPr>
              <a:t>Karen Welsh – VP of Clinical &amp; Reimbursement - </a:t>
            </a:r>
            <a:r>
              <a:rPr lang="en-US" sz="2200" kern="1200" dirty="0">
                <a:latin typeface="Calibri"/>
                <a:ea typeface="+mn-ea"/>
                <a:cs typeface="+mn-cs"/>
                <a:hlinkClick r:id="rId4">
                  <a:extLst>
                    <a:ext uri="{A12FA001-AC4F-418D-AE19-62706E023703}">
                      <ahyp:hlinkClr xmlns:ahyp="http://schemas.microsoft.com/office/drawing/2018/hyperlinkcolor" val="tx"/>
                    </a:ext>
                  </a:extLst>
                </a:hlinkClick>
              </a:rPr>
              <a:t>kwelsh@fprehab.com</a:t>
            </a:r>
            <a:endParaRPr lang="en-US" sz="1800" dirty="0">
              <a:cs typeface="Calibri"/>
            </a:endParaRPr>
          </a:p>
          <a:p>
            <a:pPr algn="l" rtl="0"/>
            <a:r>
              <a:rPr lang="en-US" sz="2200" kern="1200" dirty="0">
                <a:latin typeface="Calibri"/>
                <a:ea typeface="+mn-ea"/>
                <a:cs typeface="+mn-cs"/>
              </a:rPr>
              <a:t>Jen Callahan – Clinical &amp; Reimbursement Specialist – </a:t>
            </a:r>
            <a:r>
              <a:rPr lang="en-US" sz="2200" kern="1200" dirty="0">
                <a:latin typeface="Calibri"/>
                <a:hlinkClick r:id="rId5">
                  <a:extLst>
                    <a:ext uri="{A12FA001-AC4F-418D-AE19-62706E023703}">
                      <ahyp:hlinkClr xmlns:ahyp="http://schemas.microsoft.com/office/drawing/2018/hyperlinkcolor" val="tx"/>
                    </a:ext>
                  </a:extLst>
                </a:hlinkClick>
              </a:rPr>
              <a:t>jcallahan@fprehab.com</a:t>
            </a:r>
          </a:p>
          <a:p>
            <a:r>
              <a:rPr lang="en-US" sz="2200" kern="1200" dirty="0">
                <a:latin typeface="Calibri"/>
                <a:ea typeface="+mn-ea"/>
                <a:cs typeface="+mn-cs"/>
              </a:rPr>
              <a:t>Beth Reigart – Clinical Program Specialist – </a:t>
            </a:r>
            <a:r>
              <a:rPr lang="en-US" sz="2200" kern="1200" dirty="0">
                <a:latin typeface="Calibri"/>
                <a:ea typeface="+mn-ea"/>
                <a:cs typeface="+mn-cs"/>
                <a:hlinkClick r:id="rId6">
                  <a:extLst>
                    <a:ext uri="{A12FA001-AC4F-418D-AE19-62706E023703}">
                      <ahyp:hlinkClr xmlns:ahyp="http://schemas.microsoft.com/office/drawing/2018/hyperlinkcolor" val="tx"/>
                    </a:ext>
                  </a:extLst>
                </a:hlinkClick>
              </a:rPr>
              <a:t>breigart@fprehab.com</a:t>
            </a:r>
            <a:endParaRPr lang="en-US" sz="2400" dirty="0">
              <a:ea typeface="+mn-ea"/>
              <a:cs typeface="+mn-cs"/>
            </a:endParaRPr>
          </a:p>
          <a:p>
            <a:pPr algn="l" rtl="0"/>
            <a:r>
              <a:rPr lang="en-US" sz="2200" kern="1200" dirty="0">
                <a:latin typeface="Calibri"/>
                <a:ea typeface="+mn-ea"/>
                <a:cs typeface="+mn-cs"/>
              </a:rPr>
              <a:t>Melissa Brandt – Clinical &amp; Reimbursement Specialist – </a:t>
            </a:r>
            <a:r>
              <a:rPr lang="en-US" sz="2200" kern="1200" dirty="0">
                <a:latin typeface="Calibri"/>
                <a:hlinkClick r:id="rId7">
                  <a:extLst>
                    <a:ext uri="{A12FA001-AC4F-418D-AE19-62706E023703}">
                      <ahyp:hlinkClr xmlns:ahyp="http://schemas.microsoft.com/office/drawing/2018/hyperlinkcolor" val="tx"/>
                    </a:ext>
                  </a:extLst>
                </a:hlinkClick>
              </a:rPr>
              <a:t>mbrandt@fprehab.com</a:t>
            </a:r>
            <a:endParaRPr lang="en-US" sz="2200" kern="1200" dirty="0">
              <a:latin typeface="Calibri"/>
              <a:cs typeface="Calibri"/>
              <a:hlinkClick r:id="rId7">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175542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a:latin typeface="+mn-lt"/>
              </a:rPr>
              <a:t>K0310:  Weight Gain</a:t>
            </a:r>
            <a:endParaRPr lang="en-US"/>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a:xfrm>
            <a:off x="762000" y="1479176"/>
            <a:ext cx="10591800" cy="4697787"/>
          </a:xfrm>
        </p:spPr>
        <p:txBody>
          <a:bodyPr/>
          <a:lstStyle/>
          <a:p>
            <a:r>
              <a:rPr lang="en-US" dirty="0"/>
              <a:t>Can result in debility, adversely affect health, safety and quality of life</a:t>
            </a:r>
          </a:p>
          <a:p>
            <a:pPr lvl="1"/>
            <a:r>
              <a:rPr lang="en-US" dirty="0"/>
              <a:t>5% in 30 days-take residents weight closest to 30 days ago x 1.05.  This figure is the 5% gain.</a:t>
            </a:r>
          </a:p>
          <a:p>
            <a:pPr lvl="1"/>
            <a:r>
              <a:rPr lang="en-US" dirty="0"/>
              <a:t>10% in 180 days-take residents weight closest to 180 days ago x 1.10.  This figure is the 10% gain.</a:t>
            </a:r>
          </a:p>
          <a:p>
            <a:endParaRPr lang="en-US" dirty="0"/>
          </a:p>
        </p:txBody>
      </p:sp>
      <p:pic>
        <p:nvPicPr>
          <p:cNvPr id="8" name="Picture 7">
            <a:extLst>
              <a:ext uri="{FF2B5EF4-FFF2-40B4-BE49-F238E27FC236}">
                <a16:creationId xmlns:a16="http://schemas.microsoft.com/office/drawing/2014/main" id="{9F7DA534-0C79-4471-A0A8-C3476F83A9C6}"/>
              </a:ext>
            </a:extLst>
          </p:cNvPr>
          <p:cNvPicPr>
            <a:picLocks noChangeAspect="1"/>
          </p:cNvPicPr>
          <p:nvPr/>
        </p:nvPicPr>
        <p:blipFill>
          <a:blip r:embed="rId4"/>
          <a:stretch>
            <a:fillRect/>
          </a:stretch>
        </p:blipFill>
        <p:spPr>
          <a:xfrm>
            <a:off x="1108362" y="4277008"/>
            <a:ext cx="9505363" cy="1181911"/>
          </a:xfrm>
          <a:prstGeom prst="rect">
            <a:avLst/>
          </a:prstGeom>
        </p:spPr>
      </p:pic>
    </p:spTree>
    <p:extLst>
      <p:ext uri="{BB962C8B-B14F-4D97-AF65-F5344CB8AC3E}">
        <p14:creationId xmlns:p14="http://schemas.microsoft.com/office/powerpoint/2010/main" val="197933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a:t>Nutritional Approaches</a:t>
            </a:r>
          </a:p>
        </p:txBody>
      </p:sp>
      <p:pic>
        <p:nvPicPr>
          <p:cNvPr id="8" name="Content Placeholder 4">
            <a:extLst>
              <a:ext uri="{FF2B5EF4-FFF2-40B4-BE49-F238E27FC236}">
                <a16:creationId xmlns:a16="http://schemas.microsoft.com/office/drawing/2014/main" id="{B87367AC-AAA8-40E5-A22B-1276E4A0ED2E}"/>
              </a:ext>
            </a:extLst>
          </p:cNvPr>
          <p:cNvPicPr>
            <a:picLocks noGrp="1" noChangeAspect="1"/>
          </p:cNvPicPr>
          <p:nvPr>
            <p:ph idx="1"/>
          </p:nvPr>
        </p:nvPicPr>
        <p:blipFill>
          <a:blip r:embed="rId4"/>
          <a:stretch>
            <a:fillRect/>
          </a:stretch>
        </p:blipFill>
        <p:spPr>
          <a:xfrm>
            <a:off x="1629073" y="1590394"/>
            <a:ext cx="8059688" cy="3009631"/>
          </a:xfrm>
          <a:prstGeom prst="rect">
            <a:avLst/>
          </a:prstGeom>
        </p:spPr>
      </p:pic>
    </p:spTree>
    <p:extLst>
      <p:ext uri="{BB962C8B-B14F-4D97-AF65-F5344CB8AC3E}">
        <p14:creationId xmlns:p14="http://schemas.microsoft.com/office/powerpoint/2010/main" val="1526251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a:xfrm>
            <a:off x="552918" y="280303"/>
            <a:ext cx="10515600" cy="2409108"/>
          </a:xfrm>
        </p:spPr>
        <p:txBody>
          <a:bodyPr>
            <a:normAutofit/>
          </a:bodyPr>
          <a:lstStyle/>
          <a:p>
            <a:r>
              <a:rPr kumimoji="0" lang="en-US" sz="49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K0510: Nutritional Approaches</a:t>
            </a:r>
            <a:b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lang="en-US" sz="2200" dirty="0"/>
              <a:t>Parenteral/IV Feedings-introduction of nutritive substance into the body by means other than GI system (subcutaneous, intravenous)  	***Nursing CMG, NTA point</a:t>
            </a:r>
            <a:br>
              <a:rPr lang="en-US" sz="2200" dirty="0"/>
            </a:br>
            <a:endParaRPr lang="en-US" dirty="0">
              <a:latin typeface="Calibri" panose="020F0502020204030204" pitchFamily="34" charset="0"/>
              <a:cs typeface="Calibri" panose="020F0502020204030204" pitchFamily="34" charset="0"/>
            </a:endParaRPr>
          </a:p>
        </p:txBody>
      </p:sp>
      <p:sp>
        <p:nvSpPr>
          <p:cNvPr id="2" name="Text Placeholder 1">
            <a:extLst>
              <a:ext uri="{FF2B5EF4-FFF2-40B4-BE49-F238E27FC236}">
                <a16:creationId xmlns:a16="http://schemas.microsoft.com/office/drawing/2014/main" id="{3A63826F-E041-4347-9D28-6FD50485BB3A}"/>
              </a:ext>
            </a:extLst>
          </p:cNvPr>
          <p:cNvSpPr>
            <a:spLocks noGrp="1"/>
          </p:cNvSpPr>
          <p:nvPr>
            <p:ph type="body" idx="1"/>
          </p:nvPr>
        </p:nvSpPr>
        <p:spPr>
          <a:xfrm>
            <a:off x="1039906" y="1963271"/>
            <a:ext cx="4979895" cy="973719"/>
          </a:xfrm>
        </p:spPr>
        <p:txBody>
          <a:bodyPr>
            <a:normAutofit/>
          </a:bodyPr>
          <a:lstStyle/>
          <a:p>
            <a:r>
              <a:rPr lang="en-US" dirty="0"/>
              <a:t>Include in K0510A</a:t>
            </a:r>
          </a:p>
          <a:p>
            <a:endParaRPr lang="en-US" dirty="0"/>
          </a:p>
        </p:txBody>
      </p:sp>
      <p:sp>
        <p:nvSpPr>
          <p:cNvPr id="3" name="Content Placeholder 2">
            <a:extLst>
              <a:ext uri="{FF2B5EF4-FFF2-40B4-BE49-F238E27FC236}">
                <a16:creationId xmlns:a16="http://schemas.microsoft.com/office/drawing/2014/main" id="{54F6A843-D6BE-44C9-A28A-DB4437C2B6D7}"/>
              </a:ext>
            </a:extLst>
          </p:cNvPr>
          <p:cNvSpPr>
            <a:spLocks noGrp="1"/>
          </p:cNvSpPr>
          <p:nvPr>
            <p:ph sz="half" idx="2"/>
          </p:nvPr>
        </p:nvSpPr>
        <p:spPr>
          <a:xfrm>
            <a:off x="941295" y="2505075"/>
            <a:ext cx="4652682" cy="3684588"/>
          </a:xfrm>
        </p:spPr>
        <p:txBody>
          <a:bodyPr>
            <a:normAutofit fontScale="55000" lnSpcReduction="20000"/>
          </a:bodyPr>
          <a:lstStyle/>
          <a:p>
            <a:r>
              <a:rPr lang="en-US" dirty="0"/>
              <a:t>IV fluids or hyperalimentation, including total parenteral nutrition (TPN), administered continuously or intermittently </a:t>
            </a:r>
          </a:p>
          <a:p>
            <a:r>
              <a:rPr lang="en-US" dirty="0"/>
              <a:t>IV fluids running at KVO (Keep Vein Open)</a:t>
            </a:r>
          </a:p>
          <a:p>
            <a:r>
              <a:rPr lang="en-US" dirty="0"/>
              <a:t>IV fluids contained in IV Piggybacks </a:t>
            </a:r>
          </a:p>
          <a:p>
            <a:r>
              <a:rPr lang="en-US" dirty="0"/>
              <a:t>Hypodermoclysis and subcutaneous ports in hydration therapy </a:t>
            </a:r>
          </a:p>
          <a:p>
            <a:r>
              <a:rPr lang="en-US" dirty="0"/>
              <a:t>IV fluids can be coded in K0510A if needed to prevent dehydration if the additional fluid intake is specifically needed for nutrition and hydration. </a:t>
            </a:r>
          </a:p>
          <a:p>
            <a:pPr marL="0" indent="0">
              <a:buNone/>
            </a:pPr>
            <a:r>
              <a:rPr lang="en-US" dirty="0"/>
              <a:t>	</a:t>
            </a:r>
          </a:p>
          <a:p>
            <a:pPr marL="457200" lvl="1" indent="0">
              <a:buNone/>
            </a:pPr>
            <a:r>
              <a:rPr lang="en-US" sz="2700" dirty="0"/>
              <a:t>Prevention of dehydration should be clinically indicated and supporting documentation should be provided in the medical record.</a:t>
            </a:r>
          </a:p>
          <a:p>
            <a:pPr marL="457200" lvl="1" indent="0">
              <a:buNone/>
            </a:pPr>
            <a:endParaRPr lang="en-US" dirty="0"/>
          </a:p>
        </p:txBody>
      </p:sp>
      <p:sp>
        <p:nvSpPr>
          <p:cNvPr id="5" name="Text Placeholder 4">
            <a:extLst>
              <a:ext uri="{FF2B5EF4-FFF2-40B4-BE49-F238E27FC236}">
                <a16:creationId xmlns:a16="http://schemas.microsoft.com/office/drawing/2014/main" id="{229E39F7-ED06-449C-9807-552942F6AB1B}"/>
              </a:ext>
            </a:extLst>
          </p:cNvPr>
          <p:cNvSpPr>
            <a:spLocks noGrp="1"/>
          </p:cNvSpPr>
          <p:nvPr>
            <p:ph type="body" sz="quarter" idx="3"/>
          </p:nvPr>
        </p:nvSpPr>
        <p:spPr>
          <a:xfrm>
            <a:off x="6172200" y="2099006"/>
            <a:ext cx="5180012" cy="852675"/>
          </a:xfrm>
        </p:spPr>
        <p:txBody>
          <a:bodyPr>
            <a:normAutofit/>
          </a:bodyPr>
          <a:lstStyle/>
          <a:p>
            <a:r>
              <a:rPr lang="en-US" dirty="0"/>
              <a:t>Don’t include in K0510A</a:t>
            </a:r>
          </a:p>
          <a:p>
            <a:endParaRPr lang="en-US" dirty="0"/>
          </a:p>
        </p:txBody>
      </p:sp>
      <p:sp>
        <p:nvSpPr>
          <p:cNvPr id="6" name="Content Placeholder 5">
            <a:extLst>
              <a:ext uri="{FF2B5EF4-FFF2-40B4-BE49-F238E27FC236}">
                <a16:creationId xmlns:a16="http://schemas.microsoft.com/office/drawing/2014/main" id="{79A8DDA3-1CAD-4A25-A194-BF661326ACAC}"/>
              </a:ext>
            </a:extLst>
          </p:cNvPr>
          <p:cNvSpPr>
            <a:spLocks noGrp="1"/>
          </p:cNvSpPr>
          <p:nvPr>
            <p:ph sz="quarter" idx="4"/>
          </p:nvPr>
        </p:nvSpPr>
        <p:spPr/>
        <p:txBody>
          <a:bodyPr>
            <a:normAutofit fontScale="55000" lnSpcReduction="20000"/>
          </a:bodyPr>
          <a:lstStyle/>
          <a:p>
            <a:r>
              <a:rPr lang="en-US" dirty="0"/>
              <a:t>IV Medications- Code these when appropriate in O0100H, IV Medications. </a:t>
            </a:r>
          </a:p>
          <a:p>
            <a:r>
              <a:rPr lang="en-US" dirty="0"/>
              <a:t>IV fluids used to reconstitute and/or dilute medications for IV administration.</a:t>
            </a:r>
          </a:p>
          <a:p>
            <a:r>
              <a:rPr lang="en-US" dirty="0"/>
              <a:t>IV fluids administered as a routine part of an operative or diagnostic procedure or recovery room stay. </a:t>
            </a:r>
          </a:p>
          <a:p>
            <a:r>
              <a:rPr lang="en-US" dirty="0"/>
              <a:t>IV fluids administered solely as flushes. </a:t>
            </a:r>
          </a:p>
          <a:p>
            <a:r>
              <a:rPr lang="en-US" dirty="0"/>
              <a:t>Parenteral/IV fluids administered in conjunction with chemotherapy or dialysis. </a:t>
            </a:r>
          </a:p>
          <a:p>
            <a:r>
              <a:rPr lang="en-US" dirty="0"/>
              <a:t> Enteral feeding formulas: </a:t>
            </a:r>
          </a:p>
          <a:p>
            <a:pPr lvl="1"/>
            <a:r>
              <a:rPr lang="en-US" dirty="0"/>
              <a:t>Should not be coded as a mechanically altered diet. </a:t>
            </a:r>
          </a:p>
          <a:p>
            <a:pPr lvl="1"/>
            <a:r>
              <a:rPr lang="en-US" dirty="0"/>
              <a:t>Should only be coded as K0510D, Therapeutic Diet when the enteral formula is altered to manage problematic health conditions, e.g. enteral formulas specific to diabetics</a:t>
            </a:r>
          </a:p>
          <a:p>
            <a:endParaRPr lang="en-US" dirty="0"/>
          </a:p>
        </p:txBody>
      </p:sp>
      <p:pic>
        <p:nvPicPr>
          <p:cNvPr id="14" name="Graphic 13" descr="Pencil with solid fill">
            <a:extLst>
              <a:ext uri="{FF2B5EF4-FFF2-40B4-BE49-F238E27FC236}">
                <a16:creationId xmlns:a16="http://schemas.microsoft.com/office/drawing/2014/main" id="{E55474E3-E988-4B92-BE21-E845C2B84A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73857" y="4540482"/>
            <a:ext cx="982478" cy="914400"/>
          </a:xfrm>
          <a:prstGeom prst="rect">
            <a:avLst/>
          </a:prstGeom>
        </p:spPr>
      </p:pic>
    </p:spTree>
    <p:extLst>
      <p:ext uri="{BB962C8B-B14F-4D97-AF65-F5344CB8AC3E}">
        <p14:creationId xmlns:p14="http://schemas.microsoft.com/office/powerpoint/2010/main" val="2772212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9D8DD6-A372-4EAF-8439-C205E32A33F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©2022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11" name="Title 10">
            <a:extLst>
              <a:ext uri="{FF2B5EF4-FFF2-40B4-BE49-F238E27FC236}">
                <a16:creationId xmlns:a16="http://schemas.microsoft.com/office/drawing/2014/main" id="{23979784-EBD8-4D85-BA3E-084EFF814BE6}"/>
              </a:ext>
            </a:extLst>
          </p:cNvPr>
          <p:cNvSpPr>
            <a:spLocks noGrp="1"/>
          </p:cNvSpPr>
          <p:nvPr>
            <p:ph type="title"/>
          </p:nvPr>
        </p:nvSpPr>
        <p:spPr/>
        <p:txBody>
          <a:bodyPr/>
          <a:lstStyle/>
          <a:p>
            <a:r>
              <a:rPr lang="en-US" dirty="0">
                <a:latin typeface="+mn-lt"/>
              </a:rPr>
              <a:t>K0710:Percentage Intake by Artificial Route</a:t>
            </a:r>
            <a:endParaRPr lang="en-US" dirty="0"/>
          </a:p>
        </p:txBody>
      </p:sp>
      <p:sp>
        <p:nvSpPr>
          <p:cNvPr id="12" name="Content Placeholder 11">
            <a:extLst>
              <a:ext uri="{FF2B5EF4-FFF2-40B4-BE49-F238E27FC236}">
                <a16:creationId xmlns:a16="http://schemas.microsoft.com/office/drawing/2014/main" id="{B6C5B136-2B74-40B0-AD73-B7D74582C079}"/>
              </a:ext>
            </a:extLst>
          </p:cNvPr>
          <p:cNvSpPr>
            <a:spLocks noGrp="1"/>
          </p:cNvSpPr>
          <p:nvPr>
            <p:ph idx="1"/>
          </p:nvPr>
        </p:nvSpPr>
        <p:spPr/>
        <p:txBody>
          <a:bodyPr>
            <a:normAutofit fontScale="70000" lnSpcReduction="20000"/>
          </a:bodyPr>
          <a:lstStyle/>
          <a:p>
            <a:endParaRPr lang="en-US" dirty="0"/>
          </a:p>
          <a:p>
            <a:endParaRPr lang="en-US" dirty="0"/>
          </a:p>
          <a:p>
            <a:endParaRPr lang="en-US" dirty="0"/>
          </a:p>
          <a:p>
            <a:endParaRPr lang="en-US" dirty="0"/>
          </a:p>
          <a:p>
            <a:endParaRPr lang="en-US" dirty="0"/>
          </a:p>
          <a:p>
            <a:r>
              <a:rPr lang="en-US" dirty="0"/>
              <a:t>Only complete if K0510A (Parenteral/IV) and/or K0510B (Feeding tube) are checked</a:t>
            </a:r>
          </a:p>
          <a:p>
            <a:r>
              <a:rPr lang="en-US" dirty="0"/>
              <a:t>Review intake records</a:t>
            </a:r>
          </a:p>
          <a:p>
            <a:r>
              <a:rPr lang="en-US" dirty="0"/>
              <a:t>Consult Dietician/direct care staff</a:t>
            </a:r>
          </a:p>
          <a:p>
            <a:r>
              <a:rPr lang="en-US" dirty="0"/>
              <a:t>K0710A-is average amount of calorie intake over 7 days</a:t>
            </a:r>
          </a:p>
          <a:p>
            <a:pPr lvl="1"/>
            <a:r>
              <a:rPr lang="en-US" dirty="0"/>
              <a:t>Add up total amount of calories received each day by IV and/or tube feedings and orally</a:t>
            </a:r>
          </a:p>
          <a:p>
            <a:pPr lvl="1"/>
            <a:r>
              <a:rPr lang="en-US" dirty="0"/>
              <a:t>Add total calorie intake, Divide this number by 7 = average calorie intake/day</a:t>
            </a:r>
          </a:p>
          <a:p>
            <a:r>
              <a:rPr lang="en-US" dirty="0"/>
              <a:t>K0710B-is average amount of fluids intake over 7 days</a:t>
            </a:r>
          </a:p>
          <a:p>
            <a:pPr lvl="1"/>
            <a:r>
              <a:rPr lang="en-US" dirty="0"/>
              <a:t>Add up total amount of fluids received each day by IV and/or tube feedings and orally</a:t>
            </a:r>
          </a:p>
          <a:p>
            <a:pPr lvl="1"/>
            <a:r>
              <a:rPr lang="en-US" dirty="0"/>
              <a:t>Add total fluid intake, Divide this number by 7 = average fluid intake/day</a:t>
            </a:r>
          </a:p>
          <a:p>
            <a:endParaRPr lang="en-US" dirty="0"/>
          </a:p>
        </p:txBody>
      </p:sp>
      <p:pic>
        <p:nvPicPr>
          <p:cNvPr id="8" name="Picture 7">
            <a:extLst>
              <a:ext uri="{FF2B5EF4-FFF2-40B4-BE49-F238E27FC236}">
                <a16:creationId xmlns:a16="http://schemas.microsoft.com/office/drawing/2014/main" id="{BEC7BF1B-E302-465A-BB55-836F2284B757}"/>
              </a:ext>
            </a:extLst>
          </p:cNvPr>
          <p:cNvPicPr>
            <a:picLocks noChangeAspect="1"/>
          </p:cNvPicPr>
          <p:nvPr/>
        </p:nvPicPr>
        <p:blipFill>
          <a:blip r:embed="rId4"/>
          <a:stretch>
            <a:fillRect/>
          </a:stretch>
        </p:blipFill>
        <p:spPr>
          <a:xfrm>
            <a:off x="1864659" y="1326537"/>
            <a:ext cx="7826188" cy="2069541"/>
          </a:xfrm>
          <a:prstGeom prst="rect">
            <a:avLst/>
          </a:prstGeom>
        </p:spPr>
      </p:pic>
    </p:spTree>
    <p:extLst>
      <p:ext uri="{BB962C8B-B14F-4D97-AF65-F5344CB8AC3E}">
        <p14:creationId xmlns:p14="http://schemas.microsoft.com/office/powerpoint/2010/main" val="3500779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148A81397C4743B78FEC3D9E6972FD" ma:contentTypeVersion="9" ma:contentTypeDescription="Create a new document." ma:contentTypeScope="" ma:versionID="4fbd438ff99ac0d44ddee05ad5df1e63">
  <xsd:schema xmlns:xsd="http://www.w3.org/2001/XMLSchema" xmlns:xs="http://www.w3.org/2001/XMLSchema" xmlns:p="http://schemas.microsoft.com/office/2006/metadata/properties" xmlns:ns2="b7f7bd2e-be49-4e67-b5b0-77e83e1a104c" xmlns:ns3="54a2f9cf-ada6-4cd9-af91-2ec08b7f8fee" targetNamespace="http://schemas.microsoft.com/office/2006/metadata/properties" ma:root="true" ma:fieldsID="cf45b6729b259f603de23769cc120b4f" ns2:_="" ns3:_="">
    <xsd:import namespace="b7f7bd2e-be49-4e67-b5b0-77e83e1a104c"/>
    <xsd:import namespace="54a2f9cf-ada6-4cd9-af91-2ec08b7f8f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f7bd2e-be49-4e67-b5b0-77e83e1a10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d54496a-913c-4a5f-83c7-b5de1ed7448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a2f9cf-ada6-4cd9-af91-2ec08b7f8fe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d844a34-9e9e-4759-8afd-bc9895de3120}" ma:internalName="TaxCatchAll" ma:showField="CatchAllData" ma:web="54a2f9cf-ada6-4cd9-af91-2ec08b7f8f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4a2f9cf-ada6-4cd9-af91-2ec08b7f8fee" xsi:nil="true"/>
    <lcf76f155ced4ddcb4097134ff3c332f xmlns="b7f7bd2e-be49-4e67-b5b0-77e83e1a104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6AFD89-453E-4B85-8038-FE41FAD61D08}">
  <ds:schemaRefs>
    <ds:schemaRef ds:uri="54a2f9cf-ada6-4cd9-af91-2ec08b7f8fee"/>
    <ds:schemaRef ds:uri="b7f7bd2e-be49-4e67-b5b0-77e83e1a10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E6D8E22-EBE9-4DDD-ACA1-204B3EAECD19}">
  <ds:schemaRefs>
    <ds:schemaRef ds:uri="http://schemas.microsoft.com/sharepoint/v3/contenttype/forms"/>
  </ds:schemaRefs>
</ds:datastoreItem>
</file>

<file path=customXml/itemProps3.xml><?xml version="1.0" encoding="utf-8"?>
<ds:datastoreItem xmlns:ds="http://schemas.openxmlformats.org/officeDocument/2006/customXml" ds:itemID="{B9D74575-B73C-471A-AAF9-349ED4BDBD2E}">
  <ds:schemaRefs>
    <ds:schemaRef ds:uri="54a2f9cf-ada6-4cd9-af91-2ec08b7f8fee"/>
    <ds:schemaRef ds:uri="b7f7bd2e-be49-4e67-b5b0-77e83e1a10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12135</TotalTime>
  <Words>8643</Words>
  <Application>Microsoft Office PowerPoint</Application>
  <PresentationFormat>Widescreen</PresentationFormat>
  <Paragraphs>609</Paragraphs>
  <Slides>53</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Calibri Light</vt:lpstr>
      <vt:lpstr>Montserrat</vt:lpstr>
      <vt:lpstr>Montserrat Medium</vt:lpstr>
      <vt:lpstr>Wingdings</vt:lpstr>
      <vt:lpstr>Office Theme</vt:lpstr>
      <vt:lpstr>PowerPoint Presentation</vt:lpstr>
      <vt:lpstr>Section K</vt:lpstr>
      <vt:lpstr>K0100-Swallowing Disorder</vt:lpstr>
      <vt:lpstr>K0200-Height/Weight</vt:lpstr>
      <vt:lpstr>K0300:  Weight Loss</vt:lpstr>
      <vt:lpstr>K0310:  Weight Gain</vt:lpstr>
      <vt:lpstr>Nutritional Approaches</vt:lpstr>
      <vt:lpstr>K0510: Nutritional Approaches Parenteral/IV Feedings-introduction of nutritive substance into the body by means other than GI system (subcutaneous, intravenous)   ***Nursing CMG, NTA point </vt:lpstr>
      <vt:lpstr>K0710:Percentage Intake by Artificial Route</vt:lpstr>
      <vt:lpstr>PowerPoint Presentation</vt:lpstr>
      <vt:lpstr>Section L:</vt:lpstr>
      <vt:lpstr>Poor oral health has a negative impact</vt:lpstr>
      <vt:lpstr>L0200-Dental</vt:lpstr>
      <vt:lpstr>Definitions for Oral/Dental Status</vt:lpstr>
      <vt:lpstr>Section M:</vt:lpstr>
      <vt:lpstr>Is the Resident at risk?</vt:lpstr>
      <vt:lpstr>M0150 Risk of Pressure Ulcers/Injuries</vt:lpstr>
      <vt:lpstr>PowerPoint Presentation</vt:lpstr>
      <vt:lpstr>M0300 Current Number of Unhealed Pressure Ulcers/Injuries at End Stage</vt:lpstr>
      <vt:lpstr>M0300A:  Stage 1 Pressure Ulcer</vt:lpstr>
      <vt:lpstr>M0300C: Stage 3 Pressure Ulcers </vt:lpstr>
      <vt:lpstr>M0300E: Unstageable Pressure Ulcers/Injuries Related to Non-removable Dressing/Device </vt:lpstr>
      <vt:lpstr>M0300F: Unstageable Pressure Ulcers Related to Slough and/or Eschar </vt:lpstr>
      <vt:lpstr>M0300G:  Unstageable Pressure Injuries Related to Deep Tissue Injury </vt:lpstr>
      <vt:lpstr>M1030:  Number of Venous and Arterial Ulcers</vt:lpstr>
      <vt:lpstr>M1040: Other Ulcers, Wounds and Skin Problems</vt:lpstr>
      <vt:lpstr>M1200-Skin and Ulcer/Injury Treatments</vt:lpstr>
      <vt:lpstr>Section N:</vt:lpstr>
      <vt:lpstr>N0300-Injections</vt:lpstr>
      <vt:lpstr>N0350-Insulin</vt:lpstr>
      <vt:lpstr>N0410 Medication Received</vt:lpstr>
      <vt:lpstr>N0410: Medication Received</vt:lpstr>
      <vt:lpstr>N0450: Antipsychotic medication review</vt:lpstr>
      <vt:lpstr>N2001-Drug Regimen Review</vt:lpstr>
      <vt:lpstr>N2003- Medication Follow-up</vt:lpstr>
      <vt:lpstr>N2005-Medication Intervention</vt:lpstr>
      <vt:lpstr>Section O:</vt:lpstr>
      <vt:lpstr>O0100:Special Treatments, Procedures and Programs</vt:lpstr>
      <vt:lpstr>PowerPoint Presentation</vt:lpstr>
      <vt:lpstr>O0400: Therapies</vt:lpstr>
      <vt:lpstr>O0400: Therapies</vt:lpstr>
      <vt:lpstr>O0420-Distinct calendar Days of Therapy</vt:lpstr>
      <vt:lpstr>O0425-Part A Therapies/O0430-Distinct Calendar Days of Part A Therapy</vt:lpstr>
      <vt:lpstr>O0450: Resumption of Therapy</vt:lpstr>
      <vt:lpstr>O0500-Restorative Nursing Program</vt:lpstr>
      <vt:lpstr>O0600: Physician Examination</vt:lpstr>
      <vt:lpstr>O0700: Physician Orders</vt:lpstr>
      <vt:lpstr>Section P:</vt:lpstr>
      <vt:lpstr>P0100-Physical Restraints</vt:lpstr>
      <vt:lpstr>It Is Expected . . . </vt:lpstr>
      <vt:lpstr>       P0200: Alarms</vt:lpstr>
      <vt:lpstr>Adverse Consequences of restraints and alarms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B:</dc:title>
  <dc:creator>Melissa  Brandt</dc:creator>
  <cp:lastModifiedBy>Melissa  Brandt</cp:lastModifiedBy>
  <cp:revision>13</cp:revision>
  <dcterms:created xsi:type="dcterms:W3CDTF">2022-08-08T15:59:53Z</dcterms:created>
  <dcterms:modified xsi:type="dcterms:W3CDTF">2022-10-26T00:49:30Z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0x010100B7148A81397C4743B78FEC3D9E6972FD</vt:lpwstr>
  </property>
  <property fmtid="{D5CDD505-2E9C-101B-9397-08002B2CF9AE}" pid="3" name="MediaServiceImageTags">
    <vt:lpwstr/>
  </property>
</Properties>
</file>