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8" r:id="rId6"/>
    <p:sldId id="265" r:id="rId7"/>
    <p:sldId id="270" r:id="rId8"/>
    <p:sldId id="269" r:id="rId9"/>
    <p:sldId id="268" r:id="rId10"/>
    <p:sldId id="267" r:id="rId11"/>
    <p:sldId id="264" r:id="rId12"/>
    <p:sldId id="274" r:id="rId13"/>
    <p:sldId id="273" r:id="rId14"/>
    <p:sldId id="272" r:id="rId15"/>
    <p:sldId id="275" r:id="rId16"/>
    <p:sldId id="271" r:id="rId17"/>
    <p:sldId id="266" r:id="rId18"/>
    <p:sldId id="276"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84A49"/>
    <a:srgbClr val="C7203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F82A5E2-2855-4A56-AB77-613DD74BB6D1}" v="8" dt="2023-10-01T01:28:24.4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2" d="100"/>
          <a:sy n="72" d="100"/>
        </p:scale>
        <p:origin x="804"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Welsh" userId="64103d90-2b8f-40c2-be7b-61446c6fa247" providerId="ADAL" clId="{5F82A5E2-2855-4A56-AB77-613DD74BB6D1}"/>
    <pc:docChg chg="undo custSel addSld modSld sldOrd">
      <pc:chgData name="Karen Welsh" userId="64103d90-2b8f-40c2-be7b-61446c6fa247" providerId="ADAL" clId="{5F82A5E2-2855-4A56-AB77-613DD74BB6D1}" dt="2023-10-01T01:28:32.029" v="2910" actId="20577"/>
      <pc:docMkLst>
        <pc:docMk/>
      </pc:docMkLst>
      <pc:sldChg chg="modSp mod">
        <pc:chgData name="Karen Welsh" userId="64103d90-2b8f-40c2-be7b-61446c6fa247" providerId="ADAL" clId="{5F82A5E2-2855-4A56-AB77-613DD74BB6D1}" dt="2023-09-27T14:09:37.050" v="44" actId="255"/>
        <pc:sldMkLst>
          <pc:docMk/>
          <pc:sldMk cId="251900299" sldId="256"/>
        </pc:sldMkLst>
        <pc:spChg chg="mod">
          <ac:chgData name="Karen Welsh" userId="64103d90-2b8f-40c2-be7b-61446c6fa247" providerId="ADAL" clId="{5F82A5E2-2855-4A56-AB77-613DD74BB6D1}" dt="2023-09-27T14:09:37.050" v="44" actId="255"/>
          <ac:spMkLst>
            <pc:docMk/>
            <pc:sldMk cId="251900299" sldId="256"/>
            <ac:spMk id="5" creationId="{6F16530D-DE8B-46C5-A63B-73E653D9225B}"/>
          </ac:spMkLst>
        </pc:spChg>
        <pc:picChg chg="mod">
          <ac:chgData name="Karen Welsh" userId="64103d90-2b8f-40c2-be7b-61446c6fa247" providerId="ADAL" clId="{5F82A5E2-2855-4A56-AB77-613DD74BB6D1}" dt="2023-09-27T14:08:36.882" v="1" actId="1076"/>
          <ac:picMkLst>
            <pc:docMk/>
            <pc:sldMk cId="251900299" sldId="256"/>
            <ac:picMk id="7" creationId="{3D1A405B-AF96-49B3-9EB2-F8DFD07F854C}"/>
          </ac:picMkLst>
        </pc:picChg>
      </pc:sldChg>
      <pc:sldChg chg="modSp mod">
        <pc:chgData name="Karen Welsh" userId="64103d90-2b8f-40c2-be7b-61446c6fa247" providerId="ADAL" clId="{5F82A5E2-2855-4A56-AB77-613DD74BB6D1}" dt="2023-09-30T23:10:07.002" v="718" actId="20577"/>
        <pc:sldMkLst>
          <pc:docMk/>
          <pc:sldMk cId="3413517994" sldId="258"/>
        </pc:sldMkLst>
        <pc:spChg chg="mod">
          <ac:chgData name="Karen Welsh" userId="64103d90-2b8f-40c2-be7b-61446c6fa247" providerId="ADAL" clId="{5F82A5E2-2855-4A56-AB77-613DD74BB6D1}" dt="2023-09-27T14:51:24.366" v="142" actId="20577"/>
          <ac:spMkLst>
            <pc:docMk/>
            <pc:sldMk cId="3413517994" sldId="258"/>
            <ac:spMk id="2" creationId="{8E1EE544-9018-BD15-C112-08A035E07BFC}"/>
          </ac:spMkLst>
        </pc:spChg>
        <pc:spChg chg="mod">
          <ac:chgData name="Karen Welsh" userId="64103d90-2b8f-40c2-be7b-61446c6fa247" providerId="ADAL" clId="{5F82A5E2-2855-4A56-AB77-613DD74BB6D1}" dt="2023-09-30T23:10:07.002" v="718" actId="20577"/>
          <ac:spMkLst>
            <pc:docMk/>
            <pc:sldMk cId="3413517994" sldId="258"/>
            <ac:spMk id="3" creationId="{57876E51-AF1E-2EF2-E677-F338ADAFF176}"/>
          </ac:spMkLst>
        </pc:spChg>
      </pc:sldChg>
      <pc:sldChg chg="modSp mod">
        <pc:chgData name="Karen Welsh" userId="64103d90-2b8f-40c2-be7b-61446c6fa247" providerId="ADAL" clId="{5F82A5E2-2855-4A56-AB77-613DD74BB6D1}" dt="2023-10-01T00:48:08.865" v="2046" actId="14100"/>
        <pc:sldMkLst>
          <pc:docMk/>
          <pc:sldMk cId="1242963746" sldId="264"/>
        </pc:sldMkLst>
        <pc:spChg chg="mod">
          <ac:chgData name="Karen Welsh" userId="64103d90-2b8f-40c2-be7b-61446c6fa247" providerId="ADAL" clId="{5F82A5E2-2855-4A56-AB77-613DD74BB6D1}" dt="2023-10-01T00:46:03.093" v="2039" actId="20577"/>
          <ac:spMkLst>
            <pc:docMk/>
            <pc:sldMk cId="1242963746" sldId="264"/>
            <ac:spMk id="2" creationId="{9E110DCC-0CE0-6DC2-855D-0DCE970377AF}"/>
          </ac:spMkLst>
        </pc:spChg>
        <pc:spChg chg="mod">
          <ac:chgData name="Karen Welsh" userId="64103d90-2b8f-40c2-be7b-61446c6fa247" providerId="ADAL" clId="{5F82A5E2-2855-4A56-AB77-613DD74BB6D1}" dt="2023-10-01T00:48:08.865" v="2046" actId="14100"/>
          <ac:spMkLst>
            <pc:docMk/>
            <pc:sldMk cId="1242963746" sldId="264"/>
            <ac:spMk id="3" creationId="{38F42189-B315-AB57-9D53-452B3BD4CE67}"/>
          </ac:spMkLst>
        </pc:spChg>
      </pc:sldChg>
      <pc:sldChg chg="addSp delSp modSp mod">
        <pc:chgData name="Karen Welsh" userId="64103d90-2b8f-40c2-be7b-61446c6fa247" providerId="ADAL" clId="{5F82A5E2-2855-4A56-AB77-613DD74BB6D1}" dt="2023-10-01T00:23:10.616" v="1166" actId="20577"/>
        <pc:sldMkLst>
          <pc:docMk/>
          <pc:sldMk cId="1093298692" sldId="265"/>
        </pc:sldMkLst>
        <pc:spChg chg="mod">
          <ac:chgData name="Karen Welsh" userId="64103d90-2b8f-40c2-be7b-61446c6fa247" providerId="ADAL" clId="{5F82A5E2-2855-4A56-AB77-613DD74BB6D1}" dt="2023-09-30T23:10:35.066" v="767" actId="20577"/>
          <ac:spMkLst>
            <pc:docMk/>
            <pc:sldMk cId="1093298692" sldId="265"/>
            <ac:spMk id="2" creationId="{9E110DCC-0CE0-6DC2-855D-0DCE970377AF}"/>
          </ac:spMkLst>
        </pc:spChg>
        <pc:spChg chg="del">
          <ac:chgData name="Karen Welsh" userId="64103d90-2b8f-40c2-be7b-61446c6fa247" providerId="ADAL" clId="{5F82A5E2-2855-4A56-AB77-613DD74BB6D1}" dt="2023-09-30T23:10:45.603" v="768" actId="22"/>
          <ac:spMkLst>
            <pc:docMk/>
            <pc:sldMk cId="1093298692" sldId="265"/>
            <ac:spMk id="3" creationId="{38F42189-B315-AB57-9D53-452B3BD4CE67}"/>
          </ac:spMkLst>
        </pc:spChg>
        <pc:spChg chg="add mod">
          <ac:chgData name="Karen Welsh" userId="64103d90-2b8f-40c2-be7b-61446c6fa247" providerId="ADAL" clId="{5F82A5E2-2855-4A56-AB77-613DD74BB6D1}" dt="2023-10-01T00:23:10.616" v="1166" actId="20577"/>
          <ac:spMkLst>
            <pc:docMk/>
            <pc:sldMk cId="1093298692" sldId="265"/>
            <ac:spMk id="8" creationId="{83D45906-F19D-4C53-FBD0-193AB0F49B7F}"/>
          </ac:spMkLst>
        </pc:spChg>
        <pc:picChg chg="add mod ord">
          <ac:chgData name="Karen Welsh" userId="64103d90-2b8f-40c2-be7b-61446c6fa247" providerId="ADAL" clId="{5F82A5E2-2855-4A56-AB77-613DD74BB6D1}" dt="2023-09-30T23:10:50.411" v="769" actId="1076"/>
          <ac:picMkLst>
            <pc:docMk/>
            <pc:sldMk cId="1093298692" sldId="265"/>
            <ac:picMk id="6" creationId="{2133980B-FBB7-D23C-3380-CA566D185122}"/>
          </ac:picMkLst>
        </pc:picChg>
      </pc:sldChg>
      <pc:sldChg chg="addSp delSp modSp add mod">
        <pc:chgData name="Karen Welsh" userId="64103d90-2b8f-40c2-be7b-61446c6fa247" providerId="ADAL" clId="{5F82A5E2-2855-4A56-AB77-613DD74BB6D1}" dt="2023-10-01T01:23:32.519" v="2662" actId="20577"/>
        <pc:sldMkLst>
          <pc:docMk/>
          <pc:sldMk cId="2980511236" sldId="266"/>
        </pc:sldMkLst>
        <pc:spChg chg="mod">
          <ac:chgData name="Karen Welsh" userId="64103d90-2b8f-40c2-be7b-61446c6fa247" providerId="ADAL" clId="{5F82A5E2-2855-4A56-AB77-613DD74BB6D1}" dt="2023-10-01T01:19:44.461" v="2559" actId="20577"/>
          <ac:spMkLst>
            <pc:docMk/>
            <pc:sldMk cId="2980511236" sldId="266"/>
            <ac:spMk id="2" creationId="{9E110DCC-0CE0-6DC2-855D-0DCE970377AF}"/>
          </ac:spMkLst>
        </pc:spChg>
        <pc:spChg chg="mod">
          <ac:chgData name="Karen Welsh" userId="64103d90-2b8f-40c2-be7b-61446c6fa247" providerId="ADAL" clId="{5F82A5E2-2855-4A56-AB77-613DD74BB6D1}" dt="2023-10-01T01:23:32.519" v="2662" actId="20577"/>
          <ac:spMkLst>
            <pc:docMk/>
            <pc:sldMk cId="2980511236" sldId="266"/>
            <ac:spMk id="3" creationId="{38F42189-B315-AB57-9D53-452B3BD4CE67}"/>
          </ac:spMkLst>
        </pc:spChg>
        <pc:spChg chg="add del">
          <ac:chgData name="Karen Welsh" userId="64103d90-2b8f-40c2-be7b-61446c6fa247" providerId="ADAL" clId="{5F82A5E2-2855-4A56-AB77-613DD74BB6D1}" dt="2023-10-01T00:51:18.330" v="2110" actId="22"/>
          <ac:spMkLst>
            <pc:docMk/>
            <pc:sldMk cId="2980511236" sldId="266"/>
            <ac:spMk id="6" creationId="{6FA0D92B-C27E-35A2-D081-25BC865BD1A4}"/>
          </ac:spMkLst>
        </pc:spChg>
      </pc:sldChg>
      <pc:sldChg chg="modSp add mod">
        <pc:chgData name="Karen Welsh" userId="64103d90-2b8f-40c2-be7b-61446c6fa247" providerId="ADAL" clId="{5F82A5E2-2855-4A56-AB77-613DD74BB6D1}" dt="2023-10-01T00:38:28.473" v="1978" actId="255"/>
        <pc:sldMkLst>
          <pc:docMk/>
          <pc:sldMk cId="1731006241" sldId="267"/>
        </pc:sldMkLst>
        <pc:spChg chg="mod">
          <ac:chgData name="Karen Welsh" userId="64103d90-2b8f-40c2-be7b-61446c6fa247" providerId="ADAL" clId="{5F82A5E2-2855-4A56-AB77-613DD74BB6D1}" dt="2023-10-01T00:37:17.084" v="1967" actId="20577"/>
          <ac:spMkLst>
            <pc:docMk/>
            <pc:sldMk cId="1731006241" sldId="267"/>
            <ac:spMk id="2" creationId="{9E110DCC-0CE0-6DC2-855D-0DCE970377AF}"/>
          </ac:spMkLst>
        </pc:spChg>
        <pc:spChg chg="mod">
          <ac:chgData name="Karen Welsh" userId="64103d90-2b8f-40c2-be7b-61446c6fa247" providerId="ADAL" clId="{5F82A5E2-2855-4A56-AB77-613DD74BB6D1}" dt="2023-10-01T00:38:28.473" v="1978" actId="255"/>
          <ac:spMkLst>
            <pc:docMk/>
            <pc:sldMk cId="1731006241" sldId="267"/>
            <ac:spMk id="3" creationId="{38F42189-B315-AB57-9D53-452B3BD4CE67}"/>
          </ac:spMkLst>
        </pc:spChg>
      </pc:sldChg>
      <pc:sldChg chg="modSp add mod">
        <pc:chgData name="Karen Welsh" userId="64103d90-2b8f-40c2-be7b-61446c6fa247" providerId="ADAL" clId="{5F82A5E2-2855-4A56-AB77-613DD74BB6D1}" dt="2023-10-01T00:36:21.444" v="1924" actId="21"/>
        <pc:sldMkLst>
          <pc:docMk/>
          <pc:sldMk cId="3198765666" sldId="268"/>
        </pc:sldMkLst>
        <pc:spChg chg="mod">
          <ac:chgData name="Karen Welsh" userId="64103d90-2b8f-40c2-be7b-61446c6fa247" providerId="ADAL" clId="{5F82A5E2-2855-4A56-AB77-613DD74BB6D1}" dt="2023-10-01T00:33:21.092" v="1893" actId="20577"/>
          <ac:spMkLst>
            <pc:docMk/>
            <pc:sldMk cId="3198765666" sldId="268"/>
            <ac:spMk id="2" creationId="{9E110DCC-0CE0-6DC2-855D-0DCE970377AF}"/>
          </ac:spMkLst>
        </pc:spChg>
        <pc:spChg chg="mod">
          <ac:chgData name="Karen Welsh" userId="64103d90-2b8f-40c2-be7b-61446c6fa247" providerId="ADAL" clId="{5F82A5E2-2855-4A56-AB77-613DD74BB6D1}" dt="2023-10-01T00:36:21.444" v="1924" actId="21"/>
          <ac:spMkLst>
            <pc:docMk/>
            <pc:sldMk cId="3198765666" sldId="268"/>
            <ac:spMk id="3" creationId="{38F42189-B315-AB57-9D53-452B3BD4CE67}"/>
          </ac:spMkLst>
        </pc:spChg>
      </pc:sldChg>
      <pc:sldChg chg="addSp delSp modSp add mod">
        <pc:chgData name="Karen Welsh" userId="64103d90-2b8f-40c2-be7b-61446c6fa247" providerId="ADAL" clId="{5F82A5E2-2855-4A56-AB77-613DD74BB6D1}" dt="2023-10-01T00:31:10.238" v="1683" actId="14100"/>
        <pc:sldMkLst>
          <pc:docMk/>
          <pc:sldMk cId="3904833819" sldId="269"/>
        </pc:sldMkLst>
        <pc:spChg chg="mod">
          <ac:chgData name="Karen Welsh" userId="64103d90-2b8f-40c2-be7b-61446c6fa247" providerId="ADAL" clId="{5F82A5E2-2855-4A56-AB77-613DD74BB6D1}" dt="2023-10-01T00:31:10.238" v="1683" actId="14100"/>
          <ac:spMkLst>
            <pc:docMk/>
            <pc:sldMk cId="3904833819" sldId="269"/>
            <ac:spMk id="2" creationId="{9E110DCC-0CE0-6DC2-855D-0DCE970377AF}"/>
          </ac:spMkLst>
        </pc:spChg>
        <pc:spChg chg="del">
          <ac:chgData name="Karen Welsh" userId="64103d90-2b8f-40c2-be7b-61446c6fa247" providerId="ADAL" clId="{5F82A5E2-2855-4A56-AB77-613DD74BB6D1}" dt="2023-10-01T00:29:54.473" v="1673" actId="22"/>
          <ac:spMkLst>
            <pc:docMk/>
            <pc:sldMk cId="3904833819" sldId="269"/>
            <ac:spMk id="3" creationId="{38F42189-B315-AB57-9D53-452B3BD4CE67}"/>
          </ac:spMkLst>
        </pc:spChg>
        <pc:picChg chg="add mod ord">
          <ac:chgData name="Karen Welsh" userId="64103d90-2b8f-40c2-be7b-61446c6fa247" providerId="ADAL" clId="{5F82A5E2-2855-4A56-AB77-613DD74BB6D1}" dt="2023-10-01T00:30:32.789" v="1682" actId="14100"/>
          <ac:picMkLst>
            <pc:docMk/>
            <pc:sldMk cId="3904833819" sldId="269"/>
            <ac:picMk id="6" creationId="{0C9A894A-8D5A-91A3-D0D7-67F96722F911}"/>
          </ac:picMkLst>
        </pc:picChg>
      </pc:sldChg>
      <pc:sldChg chg="modSp add mod">
        <pc:chgData name="Karen Welsh" userId="64103d90-2b8f-40c2-be7b-61446c6fa247" providerId="ADAL" clId="{5F82A5E2-2855-4A56-AB77-613DD74BB6D1}" dt="2023-10-01T00:32:16.719" v="1844" actId="20577"/>
        <pc:sldMkLst>
          <pc:docMk/>
          <pc:sldMk cId="472000375" sldId="270"/>
        </pc:sldMkLst>
        <pc:spChg chg="mod">
          <ac:chgData name="Karen Welsh" userId="64103d90-2b8f-40c2-be7b-61446c6fa247" providerId="ADAL" clId="{5F82A5E2-2855-4A56-AB77-613DD74BB6D1}" dt="2023-10-01T00:24:25.780" v="1186" actId="20577"/>
          <ac:spMkLst>
            <pc:docMk/>
            <pc:sldMk cId="472000375" sldId="270"/>
            <ac:spMk id="2" creationId="{9E110DCC-0CE0-6DC2-855D-0DCE970377AF}"/>
          </ac:spMkLst>
        </pc:spChg>
        <pc:spChg chg="mod">
          <ac:chgData name="Karen Welsh" userId="64103d90-2b8f-40c2-be7b-61446c6fa247" providerId="ADAL" clId="{5F82A5E2-2855-4A56-AB77-613DD74BB6D1}" dt="2023-10-01T00:32:16.719" v="1844" actId="20577"/>
          <ac:spMkLst>
            <pc:docMk/>
            <pc:sldMk cId="472000375" sldId="270"/>
            <ac:spMk id="3" creationId="{38F42189-B315-AB57-9D53-452B3BD4CE67}"/>
          </ac:spMkLst>
        </pc:spChg>
      </pc:sldChg>
      <pc:sldChg chg="addSp delSp modSp add mod">
        <pc:chgData name="Karen Welsh" userId="64103d90-2b8f-40c2-be7b-61446c6fa247" providerId="ADAL" clId="{5F82A5E2-2855-4A56-AB77-613DD74BB6D1}" dt="2023-10-01T01:18:05.830" v="2556" actId="255"/>
        <pc:sldMkLst>
          <pc:docMk/>
          <pc:sldMk cId="1160830275" sldId="271"/>
        </pc:sldMkLst>
        <pc:spChg chg="mod">
          <ac:chgData name="Karen Welsh" userId="64103d90-2b8f-40c2-be7b-61446c6fa247" providerId="ADAL" clId="{5F82A5E2-2855-4A56-AB77-613DD74BB6D1}" dt="2023-10-01T01:12:14.975" v="2476" actId="20577"/>
          <ac:spMkLst>
            <pc:docMk/>
            <pc:sldMk cId="1160830275" sldId="271"/>
            <ac:spMk id="2" creationId="{9E110DCC-0CE0-6DC2-855D-0DCE970377AF}"/>
          </ac:spMkLst>
        </pc:spChg>
        <pc:spChg chg="del mod">
          <ac:chgData name="Karen Welsh" userId="64103d90-2b8f-40c2-be7b-61446c6fa247" providerId="ADAL" clId="{5F82A5E2-2855-4A56-AB77-613DD74BB6D1}" dt="2023-10-01T01:10:58.919" v="2466" actId="22"/>
          <ac:spMkLst>
            <pc:docMk/>
            <pc:sldMk cId="1160830275" sldId="271"/>
            <ac:spMk id="3" creationId="{38F42189-B315-AB57-9D53-452B3BD4CE67}"/>
          </ac:spMkLst>
        </pc:spChg>
        <pc:spChg chg="add del mod">
          <ac:chgData name="Karen Welsh" userId="64103d90-2b8f-40c2-be7b-61446c6fa247" providerId="ADAL" clId="{5F82A5E2-2855-4A56-AB77-613DD74BB6D1}" dt="2023-10-01T01:12:52.025" v="2479" actId="22"/>
          <ac:spMkLst>
            <pc:docMk/>
            <pc:sldMk cId="1160830275" sldId="271"/>
            <ac:spMk id="10" creationId="{EB8CACBD-C731-594F-D012-7139ABE173E6}"/>
          </ac:spMkLst>
        </pc:spChg>
        <pc:spChg chg="add mod">
          <ac:chgData name="Karen Welsh" userId="64103d90-2b8f-40c2-be7b-61446c6fa247" providerId="ADAL" clId="{5F82A5E2-2855-4A56-AB77-613DD74BB6D1}" dt="2023-10-01T01:18:05.830" v="2556" actId="255"/>
          <ac:spMkLst>
            <pc:docMk/>
            <pc:sldMk cId="1160830275" sldId="271"/>
            <ac:spMk id="14" creationId="{0FD6C0AA-4B28-AE05-A253-6279E41B7D35}"/>
          </ac:spMkLst>
        </pc:spChg>
        <pc:picChg chg="add del mod ord">
          <ac:chgData name="Karen Welsh" userId="64103d90-2b8f-40c2-be7b-61446c6fa247" providerId="ADAL" clId="{5F82A5E2-2855-4A56-AB77-613DD74BB6D1}" dt="2023-10-01T01:12:25.525" v="2477" actId="478"/>
          <ac:picMkLst>
            <pc:docMk/>
            <pc:sldMk cId="1160830275" sldId="271"/>
            <ac:picMk id="6" creationId="{DC59FA34-8023-2B78-C69A-5E1E8B5662DB}"/>
          </ac:picMkLst>
        </pc:picChg>
        <pc:picChg chg="add mod ord">
          <ac:chgData name="Karen Welsh" userId="64103d90-2b8f-40c2-be7b-61446c6fa247" providerId="ADAL" clId="{5F82A5E2-2855-4A56-AB77-613DD74BB6D1}" dt="2023-10-01T01:12:57.837" v="2481" actId="14100"/>
          <ac:picMkLst>
            <pc:docMk/>
            <pc:sldMk cId="1160830275" sldId="271"/>
            <ac:picMk id="12" creationId="{F86005C5-8498-C207-345A-385D8D94F8D2}"/>
          </ac:picMkLst>
        </pc:picChg>
      </pc:sldChg>
      <pc:sldChg chg="modSp add mod">
        <pc:chgData name="Karen Welsh" userId="64103d90-2b8f-40c2-be7b-61446c6fa247" providerId="ADAL" clId="{5F82A5E2-2855-4A56-AB77-613DD74BB6D1}" dt="2023-10-01T00:56:57.340" v="2235" actId="255"/>
        <pc:sldMkLst>
          <pc:docMk/>
          <pc:sldMk cId="2995941007" sldId="272"/>
        </pc:sldMkLst>
        <pc:spChg chg="mod">
          <ac:chgData name="Karen Welsh" userId="64103d90-2b8f-40c2-be7b-61446c6fa247" providerId="ADAL" clId="{5F82A5E2-2855-4A56-AB77-613DD74BB6D1}" dt="2023-10-01T00:55:36.140" v="2227" actId="20577"/>
          <ac:spMkLst>
            <pc:docMk/>
            <pc:sldMk cId="2995941007" sldId="272"/>
            <ac:spMk id="2" creationId="{9E110DCC-0CE0-6DC2-855D-0DCE970377AF}"/>
          </ac:spMkLst>
        </pc:spChg>
        <pc:spChg chg="mod">
          <ac:chgData name="Karen Welsh" userId="64103d90-2b8f-40c2-be7b-61446c6fa247" providerId="ADAL" clId="{5F82A5E2-2855-4A56-AB77-613DD74BB6D1}" dt="2023-10-01T00:56:57.340" v="2235" actId="255"/>
          <ac:spMkLst>
            <pc:docMk/>
            <pc:sldMk cId="2995941007" sldId="272"/>
            <ac:spMk id="3" creationId="{38F42189-B315-AB57-9D53-452B3BD4CE67}"/>
          </ac:spMkLst>
        </pc:spChg>
      </pc:sldChg>
      <pc:sldChg chg="modSp add mod">
        <pc:chgData name="Karen Welsh" userId="64103d90-2b8f-40c2-be7b-61446c6fa247" providerId="ADAL" clId="{5F82A5E2-2855-4A56-AB77-613DD74BB6D1}" dt="2023-10-01T00:55:05.582" v="2174" actId="255"/>
        <pc:sldMkLst>
          <pc:docMk/>
          <pc:sldMk cId="1313781194" sldId="273"/>
        </pc:sldMkLst>
        <pc:spChg chg="mod">
          <ac:chgData name="Karen Welsh" userId="64103d90-2b8f-40c2-be7b-61446c6fa247" providerId="ADAL" clId="{5F82A5E2-2855-4A56-AB77-613DD74BB6D1}" dt="2023-10-01T00:54:19.758" v="2169" actId="20577"/>
          <ac:spMkLst>
            <pc:docMk/>
            <pc:sldMk cId="1313781194" sldId="273"/>
            <ac:spMk id="2" creationId="{9E110DCC-0CE0-6DC2-855D-0DCE970377AF}"/>
          </ac:spMkLst>
        </pc:spChg>
        <pc:spChg chg="mod">
          <ac:chgData name="Karen Welsh" userId="64103d90-2b8f-40c2-be7b-61446c6fa247" providerId="ADAL" clId="{5F82A5E2-2855-4A56-AB77-613DD74BB6D1}" dt="2023-10-01T00:55:05.582" v="2174" actId="255"/>
          <ac:spMkLst>
            <pc:docMk/>
            <pc:sldMk cId="1313781194" sldId="273"/>
            <ac:spMk id="3" creationId="{38F42189-B315-AB57-9D53-452B3BD4CE67}"/>
          </ac:spMkLst>
        </pc:spChg>
      </pc:sldChg>
      <pc:sldChg chg="addSp modSp add mod">
        <pc:chgData name="Karen Welsh" userId="64103d90-2b8f-40c2-be7b-61446c6fa247" providerId="ADAL" clId="{5F82A5E2-2855-4A56-AB77-613DD74BB6D1}" dt="2023-10-01T00:52:57.510" v="2119" actId="1076"/>
        <pc:sldMkLst>
          <pc:docMk/>
          <pc:sldMk cId="1591261563" sldId="274"/>
        </pc:sldMkLst>
        <pc:spChg chg="mod">
          <ac:chgData name="Karen Welsh" userId="64103d90-2b8f-40c2-be7b-61446c6fa247" providerId="ADAL" clId="{5F82A5E2-2855-4A56-AB77-613DD74BB6D1}" dt="2023-10-01T00:48:42.613" v="2099" actId="20577"/>
          <ac:spMkLst>
            <pc:docMk/>
            <pc:sldMk cId="1591261563" sldId="274"/>
            <ac:spMk id="2" creationId="{9E110DCC-0CE0-6DC2-855D-0DCE970377AF}"/>
          </ac:spMkLst>
        </pc:spChg>
        <pc:spChg chg="mod">
          <ac:chgData name="Karen Welsh" userId="64103d90-2b8f-40c2-be7b-61446c6fa247" providerId="ADAL" clId="{5F82A5E2-2855-4A56-AB77-613DD74BB6D1}" dt="2023-10-01T00:52:50.902" v="2118" actId="20577"/>
          <ac:spMkLst>
            <pc:docMk/>
            <pc:sldMk cId="1591261563" sldId="274"/>
            <ac:spMk id="3" creationId="{38F42189-B315-AB57-9D53-452B3BD4CE67}"/>
          </ac:spMkLst>
        </pc:spChg>
        <pc:picChg chg="add mod">
          <ac:chgData name="Karen Welsh" userId="64103d90-2b8f-40c2-be7b-61446c6fa247" providerId="ADAL" clId="{5F82A5E2-2855-4A56-AB77-613DD74BB6D1}" dt="2023-10-01T00:52:57.510" v="2119" actId="1076"/>
          <ac:picMkLst>
            <pc:docMk/>
            <pc:sldMk cId="1591261563" sldId="274"/>
            <ac:picMk id="6" creationId="{99D79297-6F72-CE99-F140-9308E2C53213}"/>
          </ac:picMkLst>
        </pc:picChg>
      </pc:sldChg>
      <pc:sldChg chg="modSp add mod ord">
        <pc:chgData name="Karen Welsh" userId="64103d90-2b8f-40c2-be7b-61446c6fa247" providerId="ADAL" clId="{5F82A5E2-2855-4A56-AB77-613DD74BB6D1}" dt="2023-10-01T01:06:46.918" v="2274"/>
        <pc:sldMkLst>
          <pc:docMk/>
          <pc:sldMk cId="2753848946" sldId="275"/>
        </pc:sldMkLst>
        <pc:spChg chg="mod">
          <ac:chgData name="Karen Welsh" userId="64103d90-2b8f-40c2-be7b-61446c6fa247" providerId="ADAL" clId="{5F82A5E2-2855-4A56-AB77-613DD74BB6D1}" dt="2023-10-01T01:03:23.724" v="2247" actId="20577"/>
          <ac:spMkLst>
            <pc:docMk/>
            <pc:sldMk cId="2753848946" sldId="275"/>
            <ac:spMk id="2" creationId="{9E110DCC-0CE0-6DC2-855D-0DCE970377AF}"/>
          </ac:spMkLst>
        </pc:spChg>
        <pc:spChg chg="mod">
          <ac:chgData name="Karen Welsh" userId="64103d90-2b8f-40c2-be7b-61446c6fa247" providerId="ADAL" clId="{5F82A5E2-2855-4A56-AB77-613DD74BB6D1}" dt="2023-10-01T01:06:42.828" v="2272" actId="14100"/>
          <ac:spMkLst>
            <pc:docMk/>
            <pc:sldMk cId="2753848946" sldId="275"/>
            <ac:spMk id="3" creationId="{38F42189-B315-AB57-9D53-452B3BD4CE67}"/>
          </ac:spMkLst>
        </pc:spChg>
      </pc:sldChg>
      <pc:sldChg chg="addSp delSp modSp add mod">
        <pc:chgData name="Karen Welsh" userId="64103d90-2b8f-40c2-be7b-61446c6fa247" providerId="ADAL" clId="{5F82A5E2-2855-4A56-AB77-613DD74BB6D1}" dt="2023-10-01T01:28:32.029" v="2910" actId="20577"/>
        <pc:sldMkLst>
          <pc:docMk/>
          <pc:sldMk cId="1981853157" sldId="276"/>
        </pc:sldMkLst>
        <pc:spChg chg="del mod">
          <ac:chgData name="Karen Welsh" userId="64103d90-2b8f-40c2-be7b-61446c6fa247" providerId="ADAL" clId="{5F82A5E2-2855-4A56-AB77-613DD74BB6D1}" dt="2023-10-01T01:26:30.843" v="2686" actId="21"/>
          <ac:spMkLst>
            <pc:docMk/>
            <pc:sldMk cId="1981853157" sldId="276"/>
            <ac:spMk id="2" creationId="{9E110DCC-0CE0-6DC2-855D-0DCE970377AF}"/>
          </ac:spMkLst>
        </pc:spChg>
        <pc:spChg chg="mod">
          <ac:chgData name="Karen Welsh" userId="64103d90-2b8f-40c2-be7b-61446c6fa247" providerId="ADAL" clId="{5F82A5E2-2855-4A56-AB77-613DD74BB6D1}" dt="2023-10-01T01:23:42.747" v="2664" actId="6549"/>
          <ac:spMkLst>
            <pc:docMk/>
            <pc:sldMk cId="1981853157" sldId="276"/>
            <ac:spMk id="3" creationId="{38F42189-B315-AB57-9D53-452B3BD4CE67}"/>
          </ac:spMkLst>
        </pc:spChg>
        <pc:spChg chg="add del mod">
          <ac:chgData name="Karen Welsh" userId="64103d90-2b8f-40c2-be7b-61446c6fa247" providerId="ADAL" clId="{5F82A5E2-2855-4A56-AB77-613DD74BB6D1}" dt="2023-10-01T01:26:21.725" v="2684" actId="21"/>
          <ac:spMkLst>
            <pc:docMk/>
            <pc:sldMk cId="1981853157" sldId="276"/>
            <ac:spMk id="8" creationId="{A03C301E-18B4-6450-CF8B-955F2055177A}"/>
          </ac:spMkLst>
        </pc:spChg>
        <pc:spChg chg="add mod">
          <ac:chgData name="Karen Welsh" userId="64103d90-2b8f-40c2-be7b-61446c6fa247" providerId="ADAL" clId="{5F82A5E2-2855-4A56-AB77-613DD74BB6D1}" dt="2023-10-01T01:28:32.029" v="2910" actId="20577"/>
          <ac:spMkLst>
            <pc:docMk/>
            <pc:sldMk cId="1981853157" sldId="276"/>
            <ac:spMk id="10" creationId="{BF0F9908-08DF-E86A-23C0-3C0B3C48D7B1}"/>
          </ac:spMkLst>
        </pc:spChg>
        <pc:picChg chg="add mod">
          <ac:chgData name="Karen Welsh" userId="64103d90-2b8f-40c2-be7b-61446c6fa247" providerId="ADAL" clId="{5F82A5E2-2855-4A56-AB77-613DD74BB6D1}" dt="2023-10-01T01:26:36.303" v="2688" actId="14100"/>
          <ac:picMkLst>
            <pc:docMk/>
            <pc:sldMk cId="1981853157" sldId="276"/>
            <ac:picMk id="6" creationId="{76FF235C-4DB1-666D-A608-99F2E895F8C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83B50-51BA-42E4-BB5C-25F7DA37A1E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A1D0D2-8F3A-4753-9315-807602651A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2F5497A-A7EF-4021-AC04-672E91BE9B8E}"/>
              </a:ext>
            </a:extLst>
          </p:cNvPr>
          <p:cNvSpPr>
            <a:spLocks noGrp="1"/>
          </p:cNvSpPr>
          <p:nvPr>
            <p:ph type="dt" sz="half" idx="10"/>
          </p:nvPr>
        </p:nvSpPr>
        <p:spPr/>
        <p:txBody>
          <a:bodyPr/>
          <a:lstStyle/>
          <a:p>
            <a:fld id="{473645E2-5CCD-4D4A-BFDD-CD088F0524A2}" type="datetimeFigureOut">
              <a:rPr lang="en-US" smtClean="0"/>
              <a:t>9/27/2023</a:t>
            </a:fld>
            <a:endParaRPr lang="en-US"/>
          </a:p>
        </p:txBody>
      </p:sp>
      <p:sp>
        <p:nvSpPr>
          <p:cNvPr id="5" name="Footer Placeholder 4">
            <a:extLst>
              <a:ext uri="{FF2B5EF4-FFF2-40B4-BE49-F238E27FC236}">
                <a16:creationId xmlns:a16="http://schemas.microsoft.com/office/drawing/2014/main" id="{F7991845-CDC4-4608-8B44-1FFB4630BD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21C462-F657-4271-B888-E1CD8161CC7F}"/>
              </a:ext>
            </a:extLst>
          </p:cNvPr>
          <p:cNvSpPr>
            <a:spLocks noGrp="1"/>
          </p:cNvSpPr>
          <p:nvPr>
            <p:ph type="sldNum" sz="quarter" idx="12"/>
          </p:nvPr>
        </p:nvSpPr>
        <p:spPr/>
        <p:txBody>
          <a:bodyPr/>
          <a:lstStyle/>
          <a:p>
            <a:fld id="{6D44F792-C7BA-4542-B0CD-F11DB9D1444C}" type="slidenum">
              <a:rPr lang="en-US" smtClean="0"/>
              <a:t>‹#›</a:t>
            </a:fld>
            <a:endParaRPr lang="en-US"/>
          </a:p>
        </p:txBody>
      </p:sp>
    </p:spTree>
    <p:extLst>
      <p:ext uri="{BB962C8B-B14F-4D97-AF65-F5344CB8AC3E}">
        <p14:creationId xmlns:p14="http://schemas.microsoft.com/office/powerpoint/2010/main" val="1990190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7411B-1A5F-4BF0-9B94-F75CB2C2777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AE8518B-8E09-45DB-882C-1ED00AD9BD8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5FE5B9-BFDF-4425-B3CC-CFE473B91AB9}"/>
              </a:ext>
            </a:extLst>
          </p:cNvPr>
          <p:cNvSpPr>
            <a:spLocks noGrp="1"/>
          </p:cNvSpPr>
          <p:nvPr>
            <p:ph type="dt" sz="half" idx="10"/>
          </p:nvPr>
        </p:nvSpPr>
        <p:spPr/>
        <p:txBody>
          <a:bodyPr/>
          <a:lstStyle/>
          <a:p>
            <a:fld id="{473645E2-5CCD-4D4A-BFDD-CD088F0524A2}" type="datetimeFigureOut">
              <a:rPr lang="en-US" smtClean="0"/>
              <a:t>9/27/2023</a:t>
            </a:fld>
            <a:endParaRPr lang="en-US"/>
          </a:p>
        </p:txBody>
      </p:sp>
      <p:sp>
        <p:nvSpPr>
          <p:cNvPr id="5" name="Footer Placeholder 4">
            <a:extLst>
              <a:ext uri="{FF2B5EF4-FFF2-40B4-BE49-F238E27FC236}">
                <a16:creationId xmlns:a16="http://schemas.microsoft.com/office/drawing/2014/main" id="{85BF246A-FF83-43B8-855E-FFBC1CF054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87A3A5-6D0D-478D-BC0F-A41544389E8A}"/>
              </a:ext>
            </a:extLst>
          </p:cNvPr>
          <p:cNvSpPr>
            <a:spLocks noGrp="1"/>
          </p:cNvSpPr>
          <p:nvPr>
            <p:ph type="sldNum" sz="quarter" idx="12"/>
          </p:nvPr>
        </p:nvSpPr>
        <p:spPr/>
        <p:txBody>
          <a:bodyPr/>
          <a:lstStyle/>
          <a:p>
            <a:fld id="{6D44F792-C7BA-4542-B0CD-F11DB9D1444C}" type="slidenum">
              <a:rPr lang="en-US" smtClean="0"/>
              <a:t>‹#›</a:t>
            </a:fld>
            <a:endParaRPr lang="en-US"/>
          </a:p>
        </p:txBody>
      </p:sp>
    </p:spTree>
    <p:extLst>
      <p:ext uri="{BB962C8B-B14F-4D97-AF65-F5344CB8AC3E}">
        <p14:creationId xmlns:p14="http://schemas.microsoft.com/office/powerpoint/2010/main" val="15739065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2FD6D92-2A55-4021-88AA-45378340F5B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9ECADAF-A10A-40A5-8FCD-4B6C56F3DC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2586E4-1EC7-4822-BDA6-76B5C222E91C}"/>
              </a:ext>
            </a:extLst>
          </p:cNvPr>
          <p:cNvSpPr>
            <a:spLocks noGrp="1"/>
          </p:cNvSpPr>
          <p:nvPr>
            <p:ph type="dt" sz="half" idx="10"/>
          </p:nvPr>
        </p:nvSpPr>
        <p:spPr/>
        <p:txBody>
          <a:bodyPr/>
          <a:lstStyle/>
          <a:p>
            <a:fld id="{473645E2-5CCD-4D4A-BFDD-CD088F0524A2}" type="datetimeFigureOut">
              <a:rPr lang="en-US" smtClean="0"/>
              <a:t>9/27/2023</a:t>
            </a:fld>
            <a:endParaRPr lang="en-US"/>
          </a:p>
        </p:txBody>
      </p:sp>
      <p:sp>
        <p:nvSpPr>
          <p:cNvPr id="5" name="Footer Placeholder 4">
            <a:extLst>
              <a:ext uri="{FF2B5EF4-FFF2-40B4-BE49-F238E27FC236}">
                <a16:creationId xmlns:a16="http://schemas.microsoft.com/office/drawing/2014/main" id="{9C00F88A-A5F1-4F97-813D-4E8EE64FBA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E81B15-4150-4301-A9CB-FD83F2500799}"/>
              </a:ext>
            </a:extLst>
          </p:cNvPr>
          <p:cNvSpPr>
            <a:spLocks noGrp="1"/>
          </p:cNvSpPr>
          <p:nvPr>
            <p:ph type="sldNum" sz="quarter" idx="12"/>
          </p:nvPr>
        </p:nvSpPr>
        <p:spPr/>
        <p:txBody>
          <a:bodyPr/>
          <a:lstStyle/>
          <a:p>
            <a:fld id="{6D44F792-C7BA-4542-B0CD-F11DB9D1444C}" type="slidenum">
              <a:rPr lang="en-US" smtClean="0"/>
              <a:t>‹#›</a:t>
            </a:fld>
            <a:endParaRPr lang="en-US"/>
          </a:p>
        </p:txBody>
      </p:sp>
    </p:spTree>
    <p:extLst>
      <p:ext uri="{BB962C8B-B14F-4D97-AF65-F5344CB8AC3E}">
        <p14:creationId xmlns:p14="http://schemas.microsoft.com/office/powerpoint/2010/main" val="1664762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6FB850-5935-4A60-AB51-0AF02254CC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AAFA72F-B017-4FB8-ACF2-251DD3D2BC1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C0D37A-5B69-4A85-AF8F-3BC864F177DC}"/>
              </a:ext>
            </a:extLst>
          </p:cNvPr>
          <p:cNvSpPr>
            <a:spLocks noGrp="1"/>
          </p:cNvSpPr>
          <p:nvPr>
            <p:ph type="dt" sz="half" idx="10"/>
          </p:nvPr>
        </p:nvSpPr>
        <p:spPr/>
        <p:txBody>
          <a:bodyPr/>
          <a:lstStyle/>
          <a:p>
            <a:fld id="{473645E2-5CCD-4D4A-BFDD-CD088F0524A2}" type="datetimeFigureOut">
              <a:rPr lang="en-US" smtClean="0"/>
              <a:t>9/27/2023</a:t>
            </a:fld>
            <a:endParaRPr lang="en-US"/>
          </a:p>
        </p:txBody>
      </p:sp>
      <p:sp>
        <p:nvSpPr>
          <p:cNvPr id="5" name="Footer Placeholder 4">
            <a:extLst>
              <a:ext uri="{FF2B5EF4-FFF2-40B4-BE49-F238E27FC236}">
                <a16:creationId xmlns:a16="http://schemas.microsoft.com/office/drawing/2014/main" id="{D80ECC1B-DD00-4521-8296-585080BF44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A46F44-64BA-46BC-AF47-44B3E92D411C}"/>
              </a:ext>
            </a:extLst>
          </p:cNvPr>
          <p:cNvSpPr>
            <a:spLocks noGrp="1"/>
          </p:cNvSpPr>
          <p:nvPr>
            <p:ph type="sldNum" sz="quarter" idx="12"/>
          </p:nvPr>
        </p:nvSpPr>
        <p:spPr/>
        <p:txBody>
          <a:bodyPr/>
          <a:lstStyle/>
          <a:p>
            <a:fld id="{6D44F792-C7BA-4542-B0CD-F11DB9D1444C}" type="slidenum">
              <a:rPr lang="en-US" smtClean="0"/>
              <a:t>‹#›</a:t>
            </a:fld>
            <a:endParaRPr lang="en-US"/>
          </a:p>
        </p:txBody>
      </p:sp>
    </p:spTree>
    <p:extLst>
      <p:ext uri="{BB962C8B-B14F-4D97-AF65-F5344CB8AC3E}">
        <p14:creationId xmlns:p14="http://schemas.microsoft.com/office/powerpoint/2010/main" val="10240966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32055-9835-4CC2-A59C-1CE6FF71CA6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B62174C-9D2D-4B9D-B32D-D1C93F9764A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FE79C35-BFA6-414D-B9BD-AA02974CCE80}"/>
              </a:ext>
            </a:extLst>
          </p:cNvPr>
          <p:cNvSpPr>
            <a:spLocks noGrp="1"/>
          </p:cNvSpPr>
          <p:nvPr>
            <p:ph type="dt" sz="half" idx="10"/>
          </p:nvPr>
        </p:nvSpPr>
        <p:spPr/>
        <p:txBody>
          <a:bodyPr/>
          <a:lstStyle/>
          <a:p>
            <a:fld id="{473645E2-5CCD-4D4A-BFDD-CD088F0524A2}" type="datetimeFigureOut">
              <a:rPr lang="en-US" smtClean="0"/>
              <a:t>9/27/2023</a:t>
            </a:fld>
            <a:endParaRPr lang="en-US"/>
          </a:p>
        </p:txBody>
      </p:sp>
      <p:sp>
        <p:nvSpPr>
          <p:cNvPr id="5" name="Footer Placeholder 4">
            <a:extLst>
              <a:ext uri="{FF2B5EF4-FFF2-40B4-BE49-F238E27FC236}">
                <a16:creationId xmlns:a16="http://schemas.microsoft.com/office/drawing/2014/main" id="{9AF8CD7C-3F4C-4B1A-B719-6622DFFAEE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C20ABE-2E7C-42B8-919A-4C864BDA36CC}"/>
              </a:ext>
            </a:extLst>
          </p:cNvPr>
          <p:cNvSpPr>
            <a:spLocks noGrp="1"/>
          </p:cNvSpPr>
          <p:nvPr>
            <p:ph type="sldNum" sz="quarter" idx="12"/>
          </p:nvPr>
        </p:nvSpPr>
        <p:spPr/>
        <p:txBody>
          <a:bodyPr/>
          <a:lstStyle/>
          <a:p>
            <a:fld id="{6D44F792-C7BA-4542-B0CD-F11DB9D1444C}" type="slidenum">
              <a:rPr lang="en-US" smtClean="0"/>
              <a:t>‹#›</a:t>
            </a:fld>
            <a:endParaRPr lang="en-US"/>
          </a:p>
        </p:txBody>
      </p:sp>
    </p:spTree>
    <p:extLst>
      <p:ext uri="{BB962C8B-B14F-4D97-AF65-F5344CB8AC3E}">
        <p14:creationId xmlns:p14="http://schemas.microsoft.com/office/powerpoint/2010/main" val="2243573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2641B-2A51-40BB-9CC8-863862DB8A6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B5CE91E-892E-45B8-8AF4-DD92AECA1D1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0A1C88D-9DAE-4673-9E22-0537685FC0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63EE81-4A59-49E5-A2C1-FA86D9353451}"/>
              </a:ext>
            </a:extLst>
          </p:cNvPr>
          <p:cNvSpPr>
            <a:spLocks noGrp="1"/>
          </p:cNvSpPr>
          <p:nvPr>
            <p:ph type="dt" sz="half" idx="10"/>
          </p:nvPr>
        </p:nvSpPr>
        <p:spPr/>
        <p:txBody>
          <a:bodyPr/>
          <a:lstStyle/>
          <a:p>
            <a:fld id="{473645E2-5CCD-4D4A-BFDD-CD088F0524A2}" type="datetimeFigureOut">
              <a:rPr lang="en-US" smtClean="0"/>
              <a:t>9/27/2023</a:t>
            </a:fld>
            <a:endParaRPr lang="en-US"/>
          </a:p>
        </p:txBody>
      </p:sp>
      <p:sp>
        <p:nvSpPr>
          <p:cNvPr id="6" name="Footer Placeholder 5">
            <a:extLst>
              <a:ext uri="{FF2B5EF4-FFF2-40B4-BE49-F238E27FC236}">
                <a16:creationId xmlns:a16="http://schemas.microsoft.com/office/drawing/2014/main" id="{2D27575D-723C-4CF0-A45F-ED250B047F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6C98ED5-D68C-4E7B-A5BE-3A2B15E11825}"/>
              </a:ext>
            </a:extLst>
          </p:cNvPr>
          <p:cNvSpPr>
            <a:spLocks noGrp="1"/>
          </p:cNvSpPr>
          <p:nvPr>
            <p:ph type="sldNum" sz="quarter" idx="12"/>
          </p:nvPr>
        </p:nvSpPr>
        <p:spPr/>
        <p:txBody>
          <a:bodyPr/>
          <a:lstStyle/>
          <a:p>
            <a:fld id="{6D44F792-C7BA-4542-B0CD-F11DB9D1444C}" type="slidenum">
              <a:rPr lang="en-US" smtClean="0"/>
              <a:t>‹#›</a:t>
            </a:fld>
            <a:endParaRPr lang="en-US"/>
          </a:p>
        </p:txBody>
      </p:sp>
    </p:spTree>
    <p:extLst>
      <p:ext uri="{BB962C8B-B14F-4D97-AF65-F5344CB8AC3E}">
        <p14:creationId xmlns:p14="http://schemas.microsoft.com/office/powerpoint/2010/main" val="1222429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18D77-C7B4-4602-9545-3988EC60723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FCF5F2F-50CB-4B28-BCD2-29CB75159F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2D50ADF-3025-4F87-8E59-DFDAFC9F288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4BAA4AC-372B-4851-8046-48FF95E128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3D5F2E0-5CEE-46E2-9D1A-56F1E753273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6647C11-67A1-4A59-8930-540CD1F775FE}"/>
              </a:ext>
            </a:extLst>
          </p:cNvPr>
          <p:cNvSpPr>
            <a:spLocks noGrp="1"/>
          </p:cNvSpPr>
          <p:nvPr>
            <p:ph type="dt" sz="half" idx="10"/>
          </p:nvPr>
        </p:nvSpPr>
        <p:spPr/>
        <p:txBody>
          <a:bodyPr/>
          <a:lstStyle/>
          <a:p>
            <a:fld id="{473645E2-5CCD-4D4A-BFDD-CD088F0524A2}" type="datetimeFigureOut">
              <a:rPr lang="en-US" smtClean="0"/>
              <a:t>9/27/2023</a:t>
            </a:fld>
            <a:endParaRPr lang="en-US"/>
          </a:p>
        </p:txBody>
      </p:sp>
      <p:sp>
        <p:nvSpPr>
          <p:cNvPr id="8" name="Footer Placeholder 7">
            <a:extLst>
              <a:ext uri="{FF2B5EF4-FFF2-40B4-BE49-F238E27FC236}">
                <a16:creationId xmlns:a16="http://schemas.microsoft.com/office/drawing/2014/main" id="{B5EA7CE2-F2E6-4487-9E94-D2789E86F89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9D129B2-DB31-4D5D-AB25-23D741AABC40}"/>
              </a:ext>
            </a:extLst>
          </p:cNvPr>
          <p:cNvSpPr>
            <a:spLocks noGrp="1"/>
          </p:cNvSpPr>
          <p:nvPr>
            <p:ph type="sldNum" sz="quarter" idx="12"/>
          </p:nvPr>
        </p:nvSpPr>
        <p:spPr/>
        <p:txBody>
          <a:bodyPr/>
          <a:lstStyle/>
          <a:p>
            <a:fld id="{6D44F792-C7BA-4542-B0CD-F11DB9D1444C}" type="slidenum">
              <a:rPr lang="en-US" smtClean="0"/>
              <a:t>‹#›</a:t>
            </a:fld>
            <a:endParaRPr lang="en-US"/>
          </a:p>
        </p:txBody>
      </p:sp>
    </p:spTree>
    <p:extLst>
      <p:ext uri="{BB962C8B-B14F-4D97-AF65-F5344CB8AC3E}">
        <p14:creationId xmlns:p14="http://schemas.microsoft.com/office/powerpoint/2010/main" val="387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16D09-27A8-401B-B24B-2A7D2B1A6B9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05387E8-1002-41AC-8B26-2DBE4ECEFB03}"/>
              </a:ext>
            </a:extLst>
          </p:cNvPr>
          <p:cNvSpPr>
            <a:spLocks noGrp="1"/>
          </p:cNvSpPr>
          <p:nvPr>
            <p:ph type="dt" sz="half" idx="10"/>
          </p:nvPr>
        </p:nvSpPr>
        <p:spPr/>
        <p:txBody>
          <a:bodyPr/>
          <a:lstStyle/>
          <a:p>
            <a:fld id="{473645E2-5CCD-4D4A-BFDD-CD088F0524A2}" type="datetimeFigureOut">
              <a:rPr lang="en-US" smtClean="0"/>
              <a:t>9/27/2023</a:t>
            </a:fld>
            <a:endParaRPr lang="en-US"/>
          </a:p>
        </p:txBody>
      </p:sp>
      <p:sp>
        <p:nvSpPr>
          <p:cNvPr id="4" name="Footer Placeholder 3">
            <a:extLst>
              <a:ext uri="{FF2B5EF4-FFF2-40B4-BE49-F238E27FC236}">
                <a16:creationId xmlns:a16="http://schemas.microsoft.com/office/drawing/2014/main" id="{308B3E81-A6AF-42D9-9BE3-4F735944A53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DC1C5A4-04FA-4649-9CDE-8C44AF142EC9}"/>
              </a:ext>
            </a:extLst>
          </p:cNvPr>
          <p:cNvSpPr>
            <a:spLocks noGrp="1"/>
          </p:cNvSpPr>
          <p:nvPr>
            <p:ph type="sldNum" sz="quarter" idx="12"/>
          </p:nvPr>
        </p:nvSpPr>
        <p:spPr/>
        <p:txBody>
          <a:bodyPr/>
          <a:lstStyle/>
          <a:p>
            <a:fld id="{6D44F792-C7BA-4542-B0CD-F11DB9D1444C}" type="slidenum">
              <a:rPr lang="en-US" smtClean="0"/>
              <a:t>‹#›</a:t>
            </a:fld>
            <a:endParaRPr lang="en-US"/>
          </a:p>
        </p:txBody>
      </p:sp>
    </p:spTree>
    <p:extLst>
      <p:ext uri="{BB962C8B-B14F-4D97-AF65-F5344CB8AC3E}">
        <p14:creationId xmlns:p14="http://schemas.microsoft.com/office/powerpoint/2010/main" val="2035345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BE7725E-5816-463E-BD4F-FF323DF3FC7D}"/>
              </a:ext>
            </a:extLst>
          </p:cNvPr>
          <p:cNvSpPr>
            <a:spLocks noGrp="1"/>
          </p:cNvSpPr>
          <p:nvPr>
            <p:ph type="dt" sz="half" idx="10"/>
          </p:nvPr>
        </p:nvSpPr>
        <p:spPr/>
        <p:txBody>
          <a:bodyPr/>
          <a:lstStyle/>
          <a:p>
            <a:fld id="{473645E2-5CCD-4D4A-BFDD-CD088F0524A2}" type="datetimeFigureOut">
              <a:rPr lang="en-US" smtClean="0"/>
              <a:t>9/27/2023</a:t>
            </a:fld>
            <a:endParaRPr lang="en-US"/>
          </a:p>
        </p:txBody>
      </p:sp>
      <p:sp>
        <p:nvSpPr>
          <p:cNvPr id="3" name="Footer Placeholder 2">
            <a:extLst>
              <a:ext uri="{FF2B5EF4-FFF2-40B4-BE49-F238E27FC236}">
                <a16:creationId xmlns:a16="http://schemas.microsoft.com/office/drawing/2014/main" id="{0B78A29C-5E0E-4C6A-BBA8-B57109A5819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0A0565B-F344-4F73-A907-D31FC231E78D}"/>
              </a:ext>
            </a:extLst>
          </p:cNvPr>
          <p:cNvSpPr>
            <a:spLocks noGrp="1"/>
          </p:cNvSpPr>
          <p:nvPr>
            <p:ph type="sldNum" sz="quarter" idx="12"/>
          </p:nvPr>
        </p:nvSpPr>
        <p:spPr/>
        <p:txBody>
          <a:bodyPr/>
          <a:lstStyle/>
          <a:p>
            <a:fld id="{6D44F792-C7BA-4542-B0CD-F11DB9D1444C}" type="slidenum">
              <a:rPr lang="en-US" smtClean="0"/>
              <a:t>‹#›</a:t>
            </a:fld>
            <a:endParaRPr lang="en-US"/>
          </a:p>
        </p:txBody>
      </p:sp>
    </p:spTree>
    <p:extLst>
      <p:ext uri="{BB962C8B-B14F-4D97-AF65-F5344CB8AC3E}">
        <p14:creationId xmlns:p14="http://schemas.microsoft.com/office/powerpoint/2010/main" val="3157749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AC450-6A21-48B0-83C0-E91F4B909E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1FBF95-F965-4E0C-A36C-4ED1390AF9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44FADAF-B775-439E-A39A-EFB3F94E07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7B094B8-1B01-4649-A457-104449638F25}"/>
              </a:ext>
            </a:extLst>
          </p:cNvPr>
          <p:cNvSpPr>
            <a:spLocks noGrp="1"/>
          </p:cNvSpPr>
          <p:nvPr>
            <p:ph type="dt" sz="half" idx="10"/>
          </p:nvPr>
        </p:nvSpPr>
        <p:spPr/>
        <p:txBody>
          <a:bodyPr/>
          <a:lstStyle/>
          <a:p>
            <a:fld id="{473645E2-5CCD-4D4A-BFDD-CD088F0524A2}" type="datetimeFigureOut">
              <a:rPr lang="en-US" smtClean="0"/>
              <a:t>9/27/2023</a:t>
            </a:fld>
            <a:endParaRPr lang="en-US"/>
          </a:p>
        </p:txBody>
      </p:sp>
      <p:sp>
        <p:nvSpPr>
          <p:cNvPr id="6" name="Footer Placeholder 5">
            <a:extLst>
              <a:ext uri="{FF2B5EF4-FFF2-40B4-BE49-F238E27FC236}">
                <a16:creationId xmlns:a16="http://schemas.microsoft.com/office/drawing/2014/main" id="{5D9FF1B3-4C1B-41B2-A58E-15B1EA656A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95DA97-7ADA-41B2-A129-F06D97DCAB01}"/>
              </a:ext>
            </a:extLst>
          </p:cNvPr>
          <p:cNvSpPr>
            <a:spLocks noGrp="1"/>
          </p:cNvSpPr>
          <p:nvPr>
            <p:ph type="sldNum" sz="quarter" idx="12"/>
          </p:nvPr>
        </p:nvSpPr>
        <p:spPr/>
        <p:txBody>
          <a:bodyPr/>
          <a:lstStyle/>
          <a:p>
            <a:fld id="{6D44F792-C7BA-4542-B0CD-F11DB9D1444C}" type="slidenum">
              <a:rPr lang="en-US" smtClean="0"/>
              <a:t>‹#›</a:t>
            </a:fld>
            <a:endParaRPr lang="en-US"/>
          </a:p>
        </p:txBody>
      </p:sp>
    </p:spTree>
    <p:extLst>
      <p:ext uri="{BB962C8B-B14F-4D97-AF65-F5344CB8AC3E}">
        <p14:creationId xmlns:p14="http://schemas.microsoft.com/office/powerpoint/2010/main" val="3051272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098F8-D514-405D-9E19-F1133A1EA4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ECB01EE-F956-4BBB-8316-9488E183FD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00F8F4B-1682-4D4A-AC7C-5BCF3464E1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0C9AFA9-E3A2-4D57-BA2D-A3D76F578121}"/>
              </a:ext>
            </a:extLst>
          </p:cNvPr>
          <p:cNvSpPr>
            <a:spLocks noGrp="1"/>
          </p:cNvSpPr>
          <p:nvPr>
            <p:ph type="dt" sz="half" idx="10"/>
          </p:nvPr>
        </p:nvSpPr>
        <p:spPr/>
        <p:txBody>
          <a:bodyPr/>
          <a:lstStyle/>
          <a:p>
            <a:fld id="{473645E2-5CCD-4D4A-BFDD-CD088F0524A2}" type="datetimeFigureOut">
              <a:rPr lang="en-US" smtClean="0"/>
              <a:t>9/27/2023</a:t>
            </a:fld>
            <a:endParaRPr lang="en-US"/>
          </a:p>
        </p:txBody>
      </p:sp>
      <p:sp>
        <p:nvSpPr>
          <p:cNvPr id="6" name="Footer Placeholder 5">
            <a:extLst>
              <a:ext uri="{FF2B5EF4-FFF2-40B4-BE49-F238E27FC236}">
                <a16:creationId xmlns:a16="http://schemas.microsoft.com/office/drawing/2014/main" id="{388AA4FB-8313-49D6-8211-AB0BFED008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F065AB8-5F7A-4233-83C0-D51D4C0ED637}"/>
              </a:ext>
            </a:extLst>
          </p:cNvPr>
          <p:cNvSpPr>
            <a:spLocks noGrp="1"/>
          </p:cNvSpPr>
          <p:nvPr>
            <p:ph type="sldNum" sz="quarter" idx="12"/>
          </p:nvPr>
        </p:nvSpPr>
        <p:spPr/>
        <p:txBody>
          <a:bodyPr/>
          <a:lstStyle/>
          <a:p>
            <a:fld id="{6D44F792-C7BA-4542-B0CD-F11DB9D1444C}" type="slidenum">
              <a:rPr lang="en-US" smtClean="0"/>
              <a:t>‹#›</a:t>
            </a:fld>
            <a:endParaRPr lang="en-US"/>
          </a:p>
        </p:txBody>
      </p:sp>
    </p:spTree>
    <p:extLst>
      <p:ext uri="{BB962C8B-B14F-4D97-AF65-F5344CB8AC3E}">
        <p14:creationId xmlns:p14="http://schemas.microsoft.com/office/powerpoint/2010/main" val="40014799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AFD7F34-B2FB-495F-8CF7-B2EF1591A10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2E5D805-E726-4F37-B976-0E15E8049E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E8D9E5-3192-42A4-9DE7-C4B291246EB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3645E2-5CCD-4D4A-BFDD-CD088F0524A2}" type="datetimeFigureOut">
              <a:rPr lang="en-US" smtClean="0"/>
              <a:t>9/27/2023</a:t>
            </a:fld>
            <a:endParaRPr lang="en-US"/>
          </a:p>
        </p:txBody>
      </p:sp>
      <p:sp>
        <p:nvSpPr>
          <p:cNvPr id="5" name="Footer Placeholder 4">
            <a:extLst>
              <a:ext uri="{FF2B5EF4-FFF2-40B4-BE49-F238E27FC236}">
                <a16:creationId xmlns:a16="http://schemas.microsoft.com/office/drawing/2014/main" id="{20725255-422E-415F-AA6C-9631F9E5147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95D5629-24CE-4EC4-BA0F-EE71256097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44F792-C7BA-4542-B0CD-F11DB9D1444C}" type="slidenum">
              <a:rPr lang="en-US" smtClean="0"/>
              <a:t>‹#›</a:t>
            </a:fld>
            <a:endParaRPr lang="en-US"/>
          </a:p>
        </p:txBody>
      </p:sp>
    </p:spTree>
    <p:extLst>
      <p:ext uri="{BB962C8B-B14F-4D97-AF65-F5344CB8AC3E}">
        <p14:creationId xmlns:p14="http://schemas.microsoft.com/office/powerpoint/2010/main" val="20028915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cms.gov/files/document/2023septemberphq-2to9cuecardpdf.pdf"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s://www.cms.gov/Medicare/Quality-Initiatives-Patient-Assessment-Instruments/NursingHomeQualityInits/MDS30RAIManual"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fprehab.com/fp-academy/" TargetMode="External"/><Relationship Id="rId5" Type="http://schemas.openxmlformats.org/officeDocument/2006/relationships/hyperlink" Target="mailto:clinical@fprehab.com" TargetMode="External"/><Relationship Id="rId4" Type="http://schemas.openxmlformats.org/officeDocument/2006/relationships/hyperlink" Target="https://foto.wuestenigel.com/hand-with-marker-writing-2020-goals-text/"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516B8A8-703F-459F-A9E7-C8832923FA1D}"/>
              </a:ext>
            </a:extLst>
          </p:cNvPr>
          <p:cNvSpPr/>
          <p:nvPr/>
        </p:nvSpPr>
        <p:spPr>
          <a:xfrm>
            <a:off x="0" y="0"/>
            <a:ext cx="12192000" cy="3269673"/>
          </a:xfrm>
          <a:prstGeom prst="rect">
            <a:avLst/>
          </a:prstGeom>
          <a:solidFill>
            <a:srgbClr val="C72032"/>
          </a:solidFill>
          <a:ln>
            <a:solidFill>
              <a:srgbClr val="C720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dirty="0">
              <a:latin typeface="Montserrat" panose="00000500000000000000" pitchFamily="2" charset="0"/>
            </a:endParaRPr>
          </a:p>
        </p:txBody>
      </p:sp>
      <p:pic>
        <p:nvPicPr>
          <p:cNvPr id="7" name="Picture 6" descr="Logo&#10;&#10;Description automatically generated">
            <a:extLst>
              <a:ext uri="{FF2B5EF4-FFF2-40B4-BE49-F238E27FC236}">
                <a16:creationId xmlns:a16="http://schemas.microsoft.com/office/drawing/2014/main" id="{3D1A405B-AF96-49B3-9EB2-F8DFD07F85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37163" y="226829"/>
            <a:ext cx="3657326" cy="3976651"/>
          </a:xfrm>
          <a:prstGeom prst="rect">
            <a:avLst/>
          </a:prstGeom>
        </p:spPr>
      </p:pic>
      <p:sp>
        <p:nvSpPr>
          <p:cNvPr id="5" name="TextBox 4">
            <a:extLst>
              <a:ext uri="{FF2B5EF4-FFF2-40B4-BE49-F238E27FC236}">
                <a16:creationId xmlns:a16="http://schemas.microsoft.com/office/drawing/2014/main" id="{6F16530D-DE8B-46C5-A63B-73E653D9225B}"/>
              </a:ext>
            </a:extLst>
          </p:cNvPr>
          <p:cNvSpPr txBox="1"/>
          <p:nvPr/>
        </p:nvSpPr>
        <p:spPr>
          <a:xfrm>
            <a:off x="2711900" y="4203480"/>
            <a:ext cx="6768199" cy="2554545"/>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484A49"/>
                </a:solidFill>
                <a:effectLst/>
                <a:uLnTx/>
                <a:uFillTx/>
                <a:latin typeface="Montserrat Medium" panose="00000600000000000000" pitchFamily="2" charset="0"/>
              </a:rPr>
              <a:t>Functional Pathways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484A49"/>
              </a:solidFill>
              <a:effectLst/>
              <a:uLnTx/>
              <a:uFillTx/>
              <a:latin typeface="Montserrat" panose="00000500000000000000" pitchFamily="2"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dirty="0">
              <a:solidFill>
                <a:srgbClr val="484A49"/>
              </a:solidFill>
              <a:latin typeface="Montserrat" panose="00000500000000000000" pitchFamily="2"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484A49"/>
                </a:solidFill>
                <a:effectLst/>
                <a:uLnTx/>
                <a:uFillTx/>
                <a:latin typeface="Montserrat" panose="00000500000000000000" pitchFamily="2" charset="0"/>
                <a:ea typeface="+mn-ea"/>
                <a:cs typeface="+mn-cs"/>
              </a:rPr>
              <a:t>PHQ- 2 to 9 Training</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dirty="0">
                <a:solidFill>
                  <a:srgbClr val="484A49"/>
                </a:solidFill>
                <a:latin typeface="Montserrat" panose="00000500000000000000" pitchFamily="2" charset="0"/>
              </a:rPr>
              <a:t>Oct 1, 2023 Update</a:t>
            </a:r>
            <a:endParaRPr kumimoji="0" lang="en-US" sz="3200" b="0" i="0" u="none" strike="noStrike" kern="1200" cap="none" spc="0" normalizeH="0" baseline="0" noProof="0" dirty="0">
              <a:ln>
                <a:noFill/>
              </a:ln>
              <a:solidFill>
                <a:srgbClr val="484A49"/>
              </a:solidFill>
              <a:effectLst/>
              <a:uLnTx/>
              <a:uFillTx/>
              <a:latin typeface="Montserrat" panose="00000500000000000000" pitchFamily="2" charset="0"/>
              <a:ea typeface="+mn-ea"/>
              <a:cs typeface="+mn-cs"/>
            </a:endParaRPr>
          </a:p>
        </p:txBody>
      </p:sp>
    </p:spTree>
    <p:extLst>
      <p:ext uri="{BB962C8B-B14F-4D97-AF65-F5344CB8AC3E}">
        <p14:creationId xmlns:p14="http://schemas.microsoft.com/office/powerpoint/2010/main" val="2519002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516B8A8-703F-459F-A9E7-C8832923FA1D}"/>
              </a:ext>
            </a:extLst>
          </p:cNvPr>
          <p:cNvSpPr/>
          <p:nvPr/>
        </p:nvSpPr>
        <p:spPr>
          <a:xfrm>
            <a:off x="0" y="6451933"/>
            <a:ext cx="12192000" cy="406067"/>
          </a:xfrm>
          <a:prstGeom prst="rect">
            <a:avLst/>
          </a:prstGeom>
          <a:solidFill>
            <a:srgbClr val="C72032"/>
          </a:solidFill>
          <a:ln>
            <a:solidFill>
              <a:srgbClr val="C720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dirty="0">
              <a:latin typeface="Montserrat" panose="00000500000000000000" pitchFamily="2" charset="0"/>
            </a:endParaRPr>
          </a:p>
        </p:txBody>
      </p:sp>
      <p:pic>
        <p:nvPicPr>
          <p:cNvPr id="7" name="Picture 6" descr="Logo&#10;&#10;Description automatically generated">
            <a:extLst>
              <a:ext uri="{FF2B5EF4-FFF2-40B4-BE49-F238E27FC236}">
                <a16:creationId xmlns:a16="http://schemas.microsoft.com/office/drawing/2014/main" id="{3D1A405B-AF96-49B3-9EB2-F8DFD07F85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885" y="5757748"/>
            <a:ext cx="982477" cy="1068258"/>
          </a:xfrm>
          <a:prstGeom prst="rect">
            <a:avLst/>
          </a:prstGeom>
        </p:spPr>
      </p:pic>
      <p:sp>
        <p:nvSpPr>
          <p:cNvPr id="9" name="TextBox 8">
            <a:extLst>
              <a:ext uri="{FF2B5EF4-FFF2-40B4-BE49-F238E27FC236}">
                <a16:creationId xmlns:a16="http://schemas.microsoft.com/office/drawing/2014/main" id="{6F9D8DD6-A372-4EAF-8439-C205E32A33FB}"/>
              </a:ext>
            </a:extLst>
          </p:cNvPr>
          <p:cNvSpPr txBox="1"/>
          <p:nvPr/>
        </p:nvSpPr>
        <p:spPr>
          <a:xfrm>
            <a:off x="1122217" y="6478911"/>
            <a:ext cx="11055927" cy="369332"/>
          </a:xfrm>
          <a:prstGeom prst="rect">
            <a:avLst/>
          </a:prstGeom>
          <a:noFill/>
        </p:spPr>
        <p:txBody>
          <a:bodyPr wrap="square">
            <a:spAutoFit/>
          </a:bodyPr>
          <a:lstStyle/>
          <a:p>
            <a:r>
              <a:rPr lang="en-US" sz="900" dirty="0">
                <a:solidFill>
                  <a:schemeClr val="bg1"/>
                </a:solidFill>
                <a:effectLst/>
                <a:latin typeface="Montserrat" panose="00000500000000000000" pitchFamily="2" charset="0"/>
              </a:rPr>
              <a:t>Therapy services and intellectual property provided by Functional Pathways. ©2023 All rights reserved. This information and materials were created by and is proprietary to Functional Pathways of Tennessee, LLC. Any unauthorized use, dissemination, distribution, or copying of this information and material, in whole or in part, is strictly prohibited.</a:t>
            </a:r>
            <a:endParaRPr lang="en-US" sz="1200" dirty="0">
              <a:solidFill>
                <a:schemeClr val="bg1"/>
              </a:solidFill>
              <a:latin typeface="Montserrat" panose="00000500000000000000" pitchFamily="2" charset="0"/>
            </a:endParaRPr>
          </a:p>
        </p:txBody>
      </p:sp>
      <p:sp>
        <p:nvSpPr>
          <p:cNvPr id="2" name="Title 1">
            <a:extLst>
              <a:ext uri="{FF2B5EF4-FFF2-40B4-BE49-F238E27FC236}">
                <a16:creationId xmlns:a16="http://schemas.microsoft.com/office/drawing/2014/main" id="{9E110DCC-0CE0-6DC2-855D-0DCE970377AF}"/>
              </a:ext>
            </a:extLst>
          </p:cNvPr>
          <p:cNvSpPr>
            <a:spLocks noGrp="1"/>
          </p:cNvSpPr>
          <p:nvPr>
            <p:ph type="title"/>
          </p:nvPr>
        </p:nvSpPr>
        <p:spPr>
          <a:xfrm>
            <a:off x="125885" y="31994"/>
            <a:ext cx="11227915" cy="772047"/>
          </a:xfrm>
        </p:spPr>
        <p:txBody>
          <a:bodyPr/>
          <a:lstStyle/>
          <a:p>
            <a:r>
              <a:rPr lang="en-US" b="1" i="1" dirty="0"/>
              <a:t>Coding for Column 1 – Symptom Presence</a:t>
            </a:r>
          </a:p>
        </p:txBody>
      </p:sp>
      <p:sp>
        <p:nvSpPr>
          <p:cNvPr id="3" name="Content Placeholder 2">
            <a:extLst>
              <a:ext uri="{FF2B5EF4-FFF2-40B4-BE49-F238E27FC236}">
                <a16:creationId xmlns:a16="http://schemas.microsoft.com/office/drawing/2014/main" id="{38F42189-B315-AB57-9D53-452B3BD4CE67}"/>
              </a:ext>
            </a:extLst>
          </p:cNvPr>
          <p:cNvSpPr>
            <a:spLocks noGrp="1"/>
          </p:cNvSpPr>
          <p:nvPr>
            <p:ph idx="1"/>
          </p:nvPr>
        </p:nvSpPr>
        <p:spPr>
          <a:xfrm>
            <a:off x="236483" y="831020"/>
            <a:ext cx="11117317" cy="5345944"/>
          </a:xfrm>
        </p:spPr>
        <p:txBody>
          <a:bodyPr>
            <a:normAutofit/>
          </a:bodyPr>
          <a:lstStyle/>
          <a:p>
            <a:pPr algn="l"/>
            <a:endParaRPr lang="en-US" sz="1800" b="0" i="0" u="none" strike="noStrike" baseline="0" dirty="0">
              <a:solidFill>
                <a:srgbClr val="000000"/>
              </a:solidFill>
              <a:latin typeface="Arial Black" panose="020B0A04020102020204" pitchFamily="34" charset="0"/>
            </a:endParaRPr>
          </a:p>
          <a:p>
            <a:r>
              <a:rPr lang="en-US" b="1" i="0" u="none" strike="noStrike" baseline="0" dirty="0"/>
              <a:t>Code 0, no: </a:t>
            </a:r>
            <a:r>
              <a:rPr lang="en-US" b="0" i="0" u="none" strike="noStrike" baseline="0" dirty="0"/>
              <a:t>if resident indicates symptoms listed are not present. Enter 0 in Column 2 as well. </a:t>
            </a:r>
          </a:p>
          <a:p>
            <a:r>
              <a:rPr lang="en-US" b="1" i="0" u="none" strike="noStrike" baseline="0" dirty="0"/>
              <a:t>Code 1, yes: </a:t>
            </a:r>
            <a:r>
              <a:rPr lang="en-US" b="0" i="0" u="none" strike="noStrike" baseline="0" dirty="0"/>
              <a:t>if resident indicates symptoms listed are present. Enter 0, 1, 2, or 3 in Column 2, Symptom Frequency. </a:t>
            </a:r>
          </a:p>
          <a:p>
            <a:r>
              <a:rPr lang="en-US" b="1" i="0" u="none" strike="noStrike" baseline="0" dirty="0"/>
              <a:t>Code 9, no response: </a:t>
            </a:r>
            <a:r>
              <a:rPr lang="en-US" b="0" i="0" u="none" strike="noStrike" baseline="0" dirty="0"/>
              <a:t>if the resident was unable or chose not to complete the assessment </a:t>
            </a:r>
            <a:r>
              <a:rPr lang="en-US" b="0" i="1" u="none" strike="noStrike" baseline="0" dirty="0"/>
              <a:t>or </a:t>
            </a:r>
            <a:r>
              <a:rPr lang="en-US" b="0" i="0" u="none" strike="noStrike" baseline="0" dirty="0"/>
              <a:t>responded nonsensically. Leave Column 2, Symptom Frequency, blank. </a:t>
            </a:r>
          </a:p>
          <a:p>
            <a:r>
              <a:rPr lang="en-US" b="0" i="1" u="none" strike="noStrike" baseline="0" dirty="0"/>
              <a:t>Enter a Dash in Column 1 if the symptom presence was not assessed </a:t>
            </a:r>
            <a:endParaRPr lang="en-US" b="0" i="0" u="none" strike="noStrike" baseline="0" dirty="0"/>
          </a:p>
          <a:p>
            <a:pPr marL="457200" lvl="1" indent="0">
              <a:buNone/>
            </a:pPr>
            <a:endParaRPr lang="en-US" dirty="0"/>
          </a:p>
        </p:txBody>
      </p:sp>
    </p:spTree>
    <p:extLst>
      <p:ext uri="{BB962C8B-B14F-4D97-AF65-F5344CB8AC3E}">
        <p14:creationId xmlns:p14="http://schemas.microsoft.com/office/powerpoint/2010/main" val="13137811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516B8A8-703F-459F-A9E7-C8832923FA1D}"/>
              </a:ext>
            </a:extLst>
          </p:cNvPr>
          <p:cNvSpPr/>
          <p:nvPr/>
        </p:nvSpPr>
        <p:spPr>
          <a:xfrm>
            <a:off x="0" y="6451933"/>
            <a:ext cx="12192000" cy="406067"/>
          </a:xfrm>
          <a:prstGeom prst="rect">
            <a:avLst/>
          </a:prstGeom>
          <a:solidFill>
            <a:srgbClr val="C72032"/>
          </a:solidFill>
          <a:ln>
            <a:solidFill>
              <a:srgbClr val="C720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dirty="0">
              <a:latin typeface="Montserrat" panose="00000500000000000000" pitchFamily="2" charset="0"/>
            </a:endParaRPr>
          </a:p>
        </p:txBody>
      </p:sp>
      <p:pic>
        <p:nvPicPr>
          <p:cNvPr id="7" name="Picture 6" descr="Logo&#10;&#10;Description automatically generated">
            <a:extLst>
              <a:ext uri="{FF2B5EF4-FFF2-40B4-BE49-F238E27FC236}">
                <a16:creationId xmlns:a16="http://schemas.microsoft.com/office/drawing/2014/main" id="{3D1A405B-AF96-49B3-9EB2-F8DFD07F85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885" y="5757748"/>
            <a:ext cx="982477" cy="1068258"/>
          </a:xfrm>
          <a:prstGeom prst="rect">
            <a:avLst/>
          </a:prstGeom>
        </p:spPr>
      </p:pic>
      <p:sp>
        <p:nvSpPr>
          <p:cNvPr id="9" name="TextBox 8">
            <a:extLst>
              <a:ext uri="{FF2B5EF4-FFF2-40B4-BE49-F238E27FC236}">
                <a16:creationId xmlns:a16="http://schemas.microsoft.com/office/drawing/2014/main" id="{6F9D8DD6-A372-4EAF-8439-C205E32A33FB}"/>
              </a:ext>
            </a:extLst>
          </p:cNvPr>
          <p:cNvSpPr txBox="1"/>
          <p:nvPr/>
        </p:nvSpPr>
        <p:spPr>
          <a:xfrm>
            <a:off x="1122217" y="6478911"/>
            <a:ext cx="11055927" cy="369332"/>
          </a:xfrm>
          <a:prstGeom prst="rect">
            <a:avLst/>
          </a:prstGeom>
          <a:noFill/>
        </p:spPr>
        <p:txBody>
          <a:bodyPr wrap="square">
            <a:spAutoFit/>
          </a:bodyPr>
          <a:lstStyle/>
          <a:p>
            <a:r>
              <a:rPr lang="en-US" sz="900" dirty="0">
                <a:solidFill>
                  <a:schemeClr val="bg1"/>
                </a:solidFill>
                <a:effectLst/>
                <a:latin typeface="Montserrat" panose="00000500000000000000" pitchFamily="2" charset="0"/>
              </a:rPr>
              <a:t>Therapy services and intellectual property provided by Functional Pathways. ©2023 All rights reserved. This information and materials were created by and is proprietary to Functional Pathways of Tennessee, LLC. Any unauthorized use, dissemination, distribution, or copying of this information and material, in whole or in part, is strictly prohibited.</a:t>
            </a:r>
            <a:endParaRPr lang="en-US" sz="1200" dirty="0">
              <a:solidFill>
                <a:schemeClr val="bg1"/>
              </a:solidFill>
              <a:latin typeface="Montserrat" panose="00000500000000000000" pitchFamily="2" charset="0"/>
            </a:endParaRPr>
          </a:p>
        </p:txBody>
      </p:sp>
      <p:sp>
        <p:nvSpPr>
          <p:cNvPr id="2" name="Title 1">
            <a:extLst>
              <a:ext uri="{FF2B5EF4-FFF2-40B4-BE49-F238E27FC236}">
                <a16:creationId xmlns:a16="http://schemas.microsoft.com/office/drawing/2014/main" id="{9E110DCC-0CE0-6DC2-855D-0DCE970377AF}"/>
              </a:ext>
            </a:extLst>
          </p:cNvPr>
          <p:cNvSpPr>
            <a:spLocks noGrp="1"/>
          </p:cNvSpPr>
          <p:nvPr>
            <p:ph type="title"/>
          </p:nvPr>
        </p:nvSpPr>
        <p:spPr>
          <a:xfrm>
            <a:off x="125885" y="31994"/>
            <a:ext cx="11227915" cy="772047"/>
          </a:xfrm>
        </p:spPr>
        <p:txBody>
          <a:bodyPr/>
          <a:lstStyle/>
          <a:p>
            <a:r>
              <a:rPr lang="en-US" b="1" i="1" dirty="0"/>
              <a:t>Coding for Column 2 – Symptom Frequency</a:t>
            </a:r>
          </a:p>
        </p:txBody>
      </p:sp>
      <p:sp>
        <p:nvSpPr>
          <p:cNvPr id="3" name="Content Placeholder 2">
            <a:extLst>
              <a:ext uri="{FF2B5EF4-FFF2-40B4-BE49-F238E27FC236}">
                <a16:creationId xmlns:a16="http://schemas.microsoft.com/office/drawing/2014/main" id="{38F42189-B315-AB57-9D53-452B3BD4CE67}"/>
              </a:ext>
            </a:extLst>
          </p:cNvPr>
          <p:cNvSpPr>
            <a:spLocks noGrp="1"/>
          </p:cNvSpPr>
          <p:nvPr>
            <p:ph idx="1"/>
          </p:nvPr>
        </p:nvSpPr>
        <p:spPr>
          <a:xfrm>
            <a:off x="236483" y="831020"/>
            <a:ext cx="11117317" cy="5345944"/>
          </a:xfrm>
        </p:spPr>
        <p:txBody>
          <a:bodyPr>
            <a:normAutofit/>
          </a:bodyPr>
          <a:lstStyle/>
          <a:p>
            <a:pPr lvl="1"/>
            <a:r>
              <a:rPr lang="en-US" sz="2000" b="0" i="1" u="none" strike="noStrike" baseline="0" dirty="0">
                <a:solidFill>
                  <a:srgbClr val="000000"/>
                </a:solidFill>
              </a:rPr>
              <a:t>Record the resident’s responses as they are stated, regardless of whether the resident or the assessor attributes the symptom to something other than mood. Further evaluation of the clinical relevance of reported symptoms should be explored by the responsible clinician </a:t>
            </a:r>
            <a:endParaRPr lang="en-US" sz="2000" dirty="0"/>
          </a:p>
          <a:p>
            <a:pPr algn="l"/>
            <a:endParaRPr lang="en-US" sz="1800" b="0" i="0" u="none" strike="noStrike" baseline="0" dirty="0">
              <a:solidFill>
                <a:srgbClr val="000000"/>
              </a:solidFill>
              <a:latin typeface="Arial Black" panose="020B0A04020102020204" pitchFamily="34" charset="0"/>
            </a:endParaRPr>
          </a:p>
          <a:p>
            <a:r>
              <a:rPr lang="en-US" sz="2400" b="1" i="0" u="none" strike="noStrike" baseline="0" dirty="0"/>
              <a:t>Code 0, never or 1 day: </a:t>
            </a:r>
            <a:r>
              <a:rPr lang="en-US" sz="2400" b="0" i="0" u="none" strike="noStrike" baseline="0" dirty="0"/>
              <a:t>if the resident indicates that </a:t>
            </a:r>
            <a:r>
              <a:rPr lang="en-US" sz="2400" b="0" i="1" u="none" strike="noStrike" baseline="0" dirty="0"/>
              <a:t>during the past 2 weeks they have </a:t>
            </a:r>
            <a:r>
              <a:rPr lang="en-US" sz="2400" b="0" i="0" u="none" strike="noStrike" baseline="0" dirty="0"/>
              <a:t>never </a:t>
            </a:r>
            <a:r>
              <a:rPr lang="en-US" sz="2400" b="0" i="1" u="none" strike="noStrike" baseline="0" dirty="0"/>
              <a:t>been bothered by the symptom </a:t>
            </a:r>
            <a:r>
              <a:rPr lang="en-US" sz="2400" b="0" i="0" u="none" strike="noStrike" baseline="0" dirty="0"/>
              <a:t>or </a:t>
            </a:r>
            <a:r>
              <a:rPr lang="en-US" sz="2400" b="0" i="1" u="none" strike="noStrike" baseline="0" dirty="0"/>
              <a:t>have </a:t>
            </a:r>
            <a:r>
              <a:rPr lang="en-US" sz="2400" b="0" i="0" u="none" strike="noStrike" baseline="0" dirty="0"/>
              <a:t>only </a:t>
            </a:r>
            <a:r>
              <a:rPr lang="en-US" sz="2400" b="0" i="1" u="none" strike="noStrike" baseline="0" dirty="0"/>
              <a:t>been bothered by </a:t>
            </a:r>
            <a:r>
              <a:rPr lang="en-US" sz="2400" b="0" i="0" u="none" strike="noStrike" baseline="0" dirty="0"/>
              <a:t>the symptom on 1 day. </a:t>
            </a:r>
          </a:p>
          <a:p>
            <a:r>
              <a:rPr lang="en-US" sz="2400" b="1" i="0" u="none" strike="noStrike" baseline="0" dirty="0"/>
              <a:t>Code 1, 2-6 days (several days): </a:t>
            </a:r>
            <a:r>
              <a:rPr lang="en-US" sz="2400" b="0" i="0" u="none" strike="noStrike" baseline="0" dirty="0"/>
              <a:t>if the resident indicates that </a:t>
            </a:r>
            <a:r>
              <a:rPr lang="en-US" sz="2400" b="0" i="1" u="none" strike="noStrike" baseline="0" dirty="0"/>
              <a:t>during the past 2 weeks they have been bothered by </a:t>
            </a:r>
            <a:r>
              <a:rPr lang="en-US" sz="2400" b="0" i="0" u="none" strike="noStrike" baseline="0" dirty="0"/>
              <a:t>the symptom for 2-6 days. </a:t>
            </a:r>
          </a:p>
          <a:p>
            <a:r>
              <a:rPr lang="en-US" sz="2400" b="1" i="0" u="none" strike="noStrike" baseline="0" dirty="0"/>
              <a:t>Code 2, 7-11 days (half or more of the days): </a:t>
            </a:r>
            <a:r>
              <a:rPr lang="en-US" sz="2400" b="0" i="0" u="none" strike="noStrike" baseline="0" dirty="0"/>
              <a:t>if the resident indicates </a:t>
            </a:r>
            <a:r>
              <a:rPr lang="en-US" sz="2400" b="0" i="1" u="none" strike="noStrike" baseline="0" dirty="0"/>
              <a:t>during the past 2 weeks they have been bothered by </a:t>
            </a:r>
            <a:r>
              <a:rPr lang="en-US" sz="2400" b="0" i="0" u="none" strike="noStrike" baseline="0" dirty="0"/>
              <a:t>the symptom for 7-11 days. </a:t>
            </a:r>
          </a:p>
          <a:p>
            <a:r>
              <a:rPr lang="en-US" sz="2400" b="1" i="0" u="none" strike="noStrike" baseline="0" dirty="0"/>
              <a:t>Code 3, 12-14 days (nearly every day): </a:t>
            </a:r>
            <a:r>
              <a:rPr lang="en-US" sz="2400" b="0" i="0" u="none" strike="noStrike" baseline="0" dirty="0"/>
              <a:t>if the resident indicates </a:t>
            </a:r>
            <a:r>
              <a:rPr lang="en-US" sz="2400" b="0" i="1" u="none" strike="noStrike" baseline="0" dirty="0"/>
              <a:t>during the past 2 weeks they have been bothered by </a:t>
            </a:r>
            <a:r>
              <a:rPr lang="en-US" sz="2400" b="0" i="0" u="none" strike="noStrike" baseline="0" dirty="0"/>
              <a:t>the symptom for 12-14 days. </a:t>
            </a:r>
          </a:p>
          <a:p>
            <a:pPr marL="457200" lvl="1" indent="0">
              <a:buNone/>
            </a:pPr>
            <a:endParaRPr lang="en-US" dirty="0"/>
          </a:p>
        </p:txBody>
      </p:sp>
    </p:spTree>
    <p:extLst>
      <p:ext uri="{BB962C8B-B14F-4D97-AF65-F5344CB8AC3E}">
        <p14:creationId xmlns:p14="http://schemas.microsoft.com/office/powerpoint/2010/main" val="29959410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516B8A8-703F-459F-A9E7-C8832923FA1D}"/>
              </a:ext>
            </a:extLst>
          </p:cNvPr>
          <p:cNvSpPr/>
          <p:nvPr/>
        </p:nvSpPr>
        <p:spPr>
          <a:xfrm>
            <a:off x="0" y="6451933"/>
            <a:ext cx="12192000" cy="406067"/>
          </a:xfrm>
          <a:prstGeom prst="rect">
            <a:avLst/>
          </a:prstGeom>
          <a:solidFill>
            <a:srgbClr val="C72032"/>
          </a:solidFill>
          <a:ln>
            <a:solidFill>
              <a:srgbClr val="C720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dirty="0">
              <a:latin typeface="Montserrat" panose="00000500000000000000" pitchFamily="2" charset="0"/>
            </a:endParaRPr>
          </a:p>
        </p:txBody>
      </p:sp>
      <p:pic>
        <p:nvPicPr>
          <p:cNvPr id="7" name="Picture 6" descr="Logo&#10;&#10;Description automatically generated">
            <a:extLst>
              <a:ext uri="{FF2B5EF4-FFF2-40B4-BE49-F238E27FC236}">
                <a16:creationId xmlns:a16="http://schemas.microsoft.com/office/drawing/2014/main" id="{3D1A405B-AF96-49B3-9EB2-F8DFD07F85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885" y="5757748"/>
            <a:ext cx="982477" cy="1068258"/>
          </a:xfrm>
          <a:prstGeom prst="rect">
            <a:avLst/>
          </a:prstGeom>
        </p:spPr>
      </p:pic>
      <p:sp>
        <p:nvSpPr>
          <p:cNvPr id="9" name="TextBox 8">
            <a:extLst>
              <a:ext uri="{FF2B5EF4-FFF2-40B4-BE49-F238E27FC236}">
                <a16:creationId xmlns:a16="http://schemas.microsoft.com/office/drawing/2014/main" id="{6F9D8DD6-A372-4EAF-8439-C205E32A33FB}"/>
              </a:ext>
            </a:extLst>
          </p:cNvPr>
          <p:cNvSpPr txBox="1"/>
          <p:nvPr/>
        </p:nvSpPr>
        <p:spPr>
          <a:xfrm>
            <a:off x="1122217" y="6478911"/>
            <a:ext cx="11055927" cy="369332"/>
          </a:xfrm>
          <a:prstGeom prst="rect">
            <a:avLst/>
          </a:prstGeom>
          <a:noFill/>
        </p:spPr>
        <p:txBody>
          <a:bodyPr wrap="square">
            <a:spAutoFit/>
          </a:bodyPr>
          <a:lstStyle/>
          <a:p>
            <a:r>
              <a:rPr lang="en-US" sz="900" dirty="0">
                <a:solidFill>
                  <a:schemeClr val="bg1"/>
                </a:solidFill>
                <a:effectLst/>
                <a:latin typeface="Montserrat" panose="00000500000000000000" pitchFamily="2" charset="0"/>
              </a:rPr>
              <a:t>Therapy services and intellectual property provided by Functional Pathways. ©2023 All rights reserved. This information and materials were created by and is proprietary to Functional Pathways of Tennessee, LLC. Any unauthorized use, dissemination, distribution, or copying of this information and material, in whole or in part, is strictly prohibited.</a:t>
            </a:r>
            <a:endParaRPr lang="en-US" sz="1200" dirty="0">
              <a:solidFill>
                <a:schemeClr val="bg1"/>
              </a:solidFill>
              <a:latin typeface="Montserrat" panose="00000500000000000000" pitchFamily="2" charset="0"/>
            </a:endParaRPr>
          </a:p>
        </p:txBody>
      </p:sp>
      <p:sp>
        <p:nvSpPr>
          <p:cNvPr id="2" name="Title 1">
            <a:extLst>
              <a:ext uri="{FF2B5EF4-FFF2-40B4-BE49-F238E27FC236}">
                <a16:creationId xmlns:a16="http://schemas.microsoft.com/office/drawing/2014/main" id="{9E110DCC-0CE0-6DC2-855D-0DCE970377AF}"/>
              </a:ext>
            </a:extLst>
          </p:cNvPr>
          <p:cNvSpPr>
            <a:spLocks noGrp="1"/>
          </p:cNvSpPr>
          <p:nvPr>
            <p:ph type="title"/>
          </p:nvPr>
        </p:nvSpPr>
        <p:spPr>
          <a:xfrm>
            <a:off x="125885" y="31994"/>
            <a:ext cx="11227915" cy="772047"/>
          </a:xfrm>
        </p:spPr>
        <p:txBody>
          <a:bodyPr/>
          <a:lstStyle/>
          <a:p>
            <a:r>
              <a:rPr lang="en-US" b="1" i="1" dirty="0"/>
              <a:t>Coding Tips</a:t>
            </a:r>
          </a:p>
        </p:txBody>
      </p:sp>
      <p:sp>
        <p:nvSpPr>
          <p:cNvPr id="3" name="Content Placeholder 2">
            <a:extLst>
              <a:ext uri="{FF2B5EF4-FFF2-40B4-BE49-F238E27FC236}">
                <a16:creationId xmlns:a16="http://schemas.microsoft.com/office/drawing/2014/main" id="{38F42189-B315-AB57-9D53-452B3BD4CE67}"/>
              </a:ext>
            </a:extLst>
          </p:cNvPr>
          <p:cNvSpPr>
            <a:spLocks noGrp="1"/>
          </p:cNvSpPr>
          <p:nvPr>
            <p:ph idx="1"/>
          </p:nvPr>
        </p:nvSpPr>
        <p:spPr>
          <a:xfrm>
            <a:off x="236483" y="831020"/>
            <a:ext cx="11730230" cy="5345944"/>
          </a:xfrm>
        </p:spPr>
        <p:txBody>
          <a:bodyPr>
            <a:normAutofit lnSpcReduction="10000"/>
          </a:bodyPr>
          <a:lstStyle/>
          <a:p>
            <a:r>
              <a:rPr lang="en-US" sz="2400" b="0" i="1" u="none" strike="noStrike" baseline="0" dirty="0"/>
              <a:t>If </a:t>
            </a:r>
            <a:r>
              <a:rPr lang="en-US" sz="2400" b="1" i="1" u="none" strike="noStrike" baseline="0" dirty="0"/>
              <a:t>both </a:t>
            </a:r>
            <a:r>
              <a:rPr lang="en-US" sz="2400" b="0" i="1" u="none" strike="noStrike" baseline="0" dirty="0"/>
              <a:t>D0150A1 and D0150B1 are coded 9, leave D0150A2 and D0150B2 </a:t>
            </a:r>
            <a:r>
              <a:rPr lang="en-US" sz="2400" b="1" i="1" u="none" strike="noStrike" baseline="0" dirty="0"/>
              <a:t>blank</a:t>
            </a:r>
            <a:r>
              <a:rPr lang="en-US" sz="2400" b="0" i="1" u="none" strike="noStrike" baseline="0" dirty="0"/>
              <a:t>, then end the PHQ-2© and leave D0160 Total Severity Score blank. </a:t>
            </a:r>
            <a:endParaRPr lang="en-US" sz="2400" b="0" i="0" u="none" strike="noStrike" baseline="0" dirty="0"/>
          </a:p>
          <a:p>
            <a:r>
              <a:rPr lang="en-US" sz="2400" b="0" i="1" u="none" strike="noStrike" baseline="0" dirty="0"/>
              <a:t>If Column 1 equals 0, enter 0 in Column 2. </a:t>
            </a:r>
            <a:endParaRPr lang="en-US" sz="2400" b="0" i="0" u="none" strike="noStrike" baseline="0" dirty="0"/>
          </a:p>
          <a:p>
            <a:r>
              <a:rPr lang="en-US" sz="2400" b="0" i="1" u="none" strike="noStrike" baseline="0" dirty="0"/>
              <a:t>If Column 1 equals 9 or dash, leave Column 2 blank. </a:t>
            </a:r>
          </a:p>
          <a:p>
            <a:r>
              <a:rPr lang="en-US" sz="2400" b="0" i="0" u="none" strike="noStrike" baseline="0" dirty="0">
                <a:solidFill>
                  <a:srgbClr val="000000"/>
                </a:solidFill>
              </a:rPr>
              <a:t>Select only one frequency response per item. </a:t>
            </a:r>
          </a:p>
          <a:p>
            <a:r>
              <a:rPr lang="en-US" sz="2400" b="0" i="0" u="none" strike="noStrike" baseline="0" dirty="0">
                <a:solidFill>
                  <a:srgbClr val="000000"/>
                </a:solidFill>
              </a:rPr>
              <a:t>If the resident has difficulty selecting between two frequency responses, code for the higher frequency. </a:t>
            </a:r>
          </a:p>
          <a:p>
            <a:r>
              <a:rPr lang="en-US" sz="2400" b="0" i="0" u="none" strike="noStrike" baseline="0" dirty="0"/>
              <a:t>Some items (e.g., item </a:t>
            </a:r>
            <a:r>
              <a:rPr lang="en-US" sz="2400" b="0" i="1" u="none" strike="noStrike" baseline="0" dirty="0"/>
              <a:t>D0150</a:t>
            </a:r>
            <a:r>
              <a:rPr lang="en-US" sz="2400" b="0" i="0" u="none" strike="noStrike" baseline="0" dirty="0"/>
              <a:t>F) contain more than one phrase. If a resident gives different frequencies for the different parts of a single item, select the highest frequency as the score for that item. </a:t>
            </a:r>
          </a:p>
          <a:p>
            <a:r>
              <a:rPr lang="en-US" sz="2400" b="0" i="0" u="none" strike="noStrike" baseline="0" dirty="0"/>
              <a:t>Residents may respond to questions:</a:t>
            </a:r>
          </a:p>
          <a:p>
            <a:pPr lvl="1"/>
            <a:r>
              <a:rPr lang="en-US" b="0" i="0" u="none" strike="noStrike" baseline="0" dirty="0"/>
              <a:t> verbally, </a:t>
            </a:r>
          </a:p>
          <a:p>
            <a:pPr lvl="1"/>
            <a:r>
              <a:rPr lang="en-US" b="0" i="0" u="none" strike="noStrike" baseline="0" dirty="0"/>
              <a:t>by pointing to their answers on the cue card, OR </a:t>
            </a:r>
          </a:p>
          <a:p>
            <a:pPr lvl="1"/>
            <a:r>
              <a:rPr lang="en-US" b="0" i="0" u="none" strike="noStrike" baseline="0" dirty="0"/>
              <a:t>by writing out their answers. </a:t>
            </a:r>
          </a:p>
          <a:p>
            <a:endParaRPr lang="en-US" sz="1800" b="0" i="0" u="none" strike="noStrike" baseline="0" dirty="0"/>
          </a:p>
          <a:p>
            <a:endParaRPr lang="en-US" sz="2400" b="0" i="0" u="none" strike="noStrike" baseline="0" dirty="0">
              <a:solidFill>
                <a:srgbClr val="000000"/>
              </a:solidFill>
            </a:endParaRPr>
          </a:p>
          <a:p>
            <a:endParaRPr lang="en-US" sz="2400" b="0" i="0" u="none" strike="noStrike" baseline="0" dirty="0"/>
          </a:p>
          <a:p>
            <a:pPr marL="457200" lvl="1" indent="0">
              <a:buNone/>
            </a:pPr>
            <a:endParaRPr lang="en-US" dirty="0"/>
          </a:p>
        </p:txBody>
      </p:sp>
    </p:spTree>
    <p:extLst>
      <p:ext uri="{BB962C8B-B14F-4D97-AF65-F5344CB8AC3E}">
        <p14:creationId xmlns:p14="http://schemas.microsoft.com/office/powerpoint/2010/main" val="27538489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516B8A8-703F-459F-A9E7-C8832923FA1D}"/>
              </a:ext>
            </a:extLst>
          </p:cNvPr>
          <p:cNvSpPr/>
          <p:nvPr/>
        </p:nvSpPr>
        <p:spPr>
          <a:xfrm>
            <a:off x="0" y="6451933"/>
            <a:ext cx="12192000" cy="406067"/>
          </a:xfrm>
          <a:prstGeom prst="rect">
            <a:avLst/>
          </a:prstGeom>
          <a:solidFill>
            <a:srgbClr val="C72032"/>
          </a:solidFill>
          <a:ln>
            <a:solidFill>
              <a:srgbClr val="C720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dirty="0">
              <a:latin typeface="Montserrat" panose="00000500000000000000" pitchFamily="2" charset="0"/>
            </a:endParaRPr>
          </a:p>
        </p:txBody>
      </p:sp>
      <p:pic>
        <p:nvPicPr>
          <p:cNvPr id="7" name="Picture 6" descr="Logo&#10;&#10;Description automatically generated">
            <a:extLst>
              <a:ext uri="{FF2B5EF4-FFF2-40B4-BE49-F238E27FC236}">
                <a16:creationId xmlns:a16="http://schemas.microsoft.com/office/drawing/2014/main" id="{3D1A405B-AF96-49B3-9EB2-F8DFD07F85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885" y="5757748"/>
            <a:ext cx="982477" cy="1068258"/>
          </a:xfrm>
          <a:prstGeom prst="rect">
            <a:avLst/>
          </a:prstGeom>
        </p:spPr>
      </p:pic>
      <p:sp>
        <p:nvSpPr>
          <p:cNvPr id="9" name="TextBox 8">
            <a:extLst>
              <a:ext uri="{FF2B5EF4-FFF2-40B4-BE49-F238E27FC236}">
                <a16:creationId xmlns:a16="http://schemas.microsoft.com/office/drawing/2014/main" id="{6F9D8DD6-A372-4EAF-8439-C205E32A33FB}"/>
              </a:ext>
            </a:extLst>
          </p:cNvPr>
          <p:cNvSpPr txBox="1"/>
          <p:nvPr/>
        </p:nvSpPr>
        <p:spPr>
          <a:xfrm>
            <a:off x="1122217" y="6478911"/>
            <a:ext cx="11055927" cy="369332"/>
          </a:xfrm>
          <a:prstGeom prst="rect">
            <a:avLst/>
          </a:prstGeom>
          <a:noFill/>
        </p:spPr>
        <p:txBody>
          <a:bodyPr wrap="square">
            <a:spAutoFit/>
          </a:bodyPr>
          <a:lstStyle/>
          <a:p>
            <a:r>
              <a:rPr lang="en-US" sz="900" dirty="0">
                <a:solidFill>
                  <a:schemeClr val="bg1"/>
                </a:solidFill>
                <a:effectLst/>
                <a:latin typeface="Montserrat" panose="00000500000000000000" pitchFamily="2" charset="0"/>
              </a:rPr>
              <a:t>Therapy services and intellectual property provided by Functional Pathways. ©2023 All rights reserved. This information and materials were created by and is proprietary to Functional Pathways of Tennessee, LLC. Any unauthorized use, dissemination, distribution, or copying of this information and material, in whole or in part, is strictly prohibited.</a:t>
            </a:r>
            <a:endParaRPr lang="en-US" sz="1200" dirty="0">
              <a:solidFill>
                <a:schemeClr val="bg1"/>
              </a:solidFill>
              <a:latin typeface="Montserrat" panose="00000500000000000000" pitchFamily="2" charset="0"/>
            </a:endParaRPr>
          </a:p>
        </p:txBody>
      </p:sp>
      <p:sp>
        <p:nvSpPr>
          <p:cNvPr id="2" name="Title 1">
            <a:extLst>
              <a:ext uri="{FF2B5EF4-FFF2-40B4-BE49-F238E27FC236}">
                <a16:creationId xmlns:a16="http://schemas.microsoft.com/office/drawing/2014/main" id="{9E110DCC-0CE0-6DC2-855D-0DCE970377AF}"/>
              </a:ext>
            </a:extLst>
          </p:cNvPr>
          <p:cNvSpPr>
            <a:spLocks noGrp="1"/>
          </p:cNvSpPr>
          <p:nvPr>
            <p:ph type="title"/>
          </p:nvPr>
        </p:nvSpPr>
        <p:spPr>
          <a:xfrm>
            <a:off x="125885" y="31994"/>
            <a:ext cx="11227915" cy="772047"/>
          </a:xfrm>
        </p:spPr>
        <p:txBody>
          <a:bodyPr/>
          <a:lstStyle/>
          <a:p>
            <a:r>
              <a:rPr lang="en-US" b="1" i="1" dirty="0"/>
              <a:t>Total Severity Score – D0160</a:t>
            </a:r>
          </a:p>
        </p:txBody>
      </p:sp>
      <p:pic>
        <p:nvPicPr>
          <p:cNvPr id="12" name="Content Placeholder 11">
            <a:extLst>
              <a:ext uri="{FF2B5EF4-FFF2-40B4-BE49-F238E27FC236}">
                <a16:creationId xmlns:a16="http://schemas.microsoft.com/office/drawing/2014/main" id="{F86005C5-8498-C207-345A-385D8D94F8D2}"/>
              </a:ext>
            </a:extLst>
          </p:cNvPr>
          <p:cNvPicPr>
            <a:picLocks noGrp="1" noChangeAspect="1"/>
          </p:cNvPicPr>
          <p:nvPr>
            <p:ph idx="1"/>
          </p:nvPr>
        </p:nvPicPr>
        <p:blipFill>
          <a:blip r:embed="rId3"/>
          <a:stretch>
            <a:fillRect/>
          </a:stretch>
        </p:blipFill>
        <p:spPr>
          <a:xfrm>
            <a:off x="617123" y="986886"/>
            <a:ext cx="11253978" cy="1068258"/>
          </a:xfrm>
        </p:spPr>
      </p:pic>
      <p:sp>
        <p:nvSpPr>
          <p:cNvPr id="14" name="TextBox 13">
            <a:extLst>
              <a:ext uri="{FF2B5EF4-FFF2-40B4-BE49-F238E27FC236}">
                <a16:creationId xmlns:a16="http://schemas.microsoft.com/office/drawing/2014/main" id="{0FD6C0AA-4B28-AE05-A253-6279E41B7D35}"/>
              </a:ext>
            </a:extLst>
          </p:cNvPr>
          <p:cNvSpPr txBox="1"/>
          <p:nvPr/>
        </p:nvSpPr>
        <p:spPr>
          <a:xfrm>
            <a:off x="410817" y="2082122"/>
            <a:ext cx="10942984" cy="4031873"/>
          </a:xfrm>
          <a:prstGeom prst="rect">
            <a:avLst/>
          </a:prstGeom>
          <a:noFill/>
        </p:spPr>
        <p:txBody>
          <a:bodyPr wrap="square">
            <a:spAutoFit/>
          </a:bodyPr>
          <a:lstStyle/>
          <a:p>
            <a:pPr algn="l"/>
            <a:endParaRPr lang="en-US" sz="1800" b="0" i="0" u="none" strike="noStrike" baseline="0" dirty="0">
              <a:solidFill>
                <a:srgbClr val="000000"/>
              </a:solidFill>
              <a:latin typeface="Times New Roman" panose="02020603050405020304" pitchFamily="18" charset="0"/>
            </a:endParaRPr>
          </a:p>
          <a:p>
            <a:pPr marL="285750" indent="-285750">
              <a:buFont typeface="Arial" panose="020B0604020202020204" pitchFamily="34" charset="0"/>
              <a:buChar char="•"/>
            </a:pPr>
            <a:r>
              <a:rPr lang="en-US" sz="2000" b="0" i="1" u="none" strike="noStrike" baseline="0" dirty="0"/>
              <a:t>If only the PHQ-2© is completed because both D0150A1 and D0150B1 are coded 9, leave D0150A2 and D0150B2 blank, then end the PHQ-2© and leave D0160-Total Severity Score blank. </a:t>
            </a:r>
            <a:endParaRPr lang="en-US" sz="2000" b="0" i="0" u="none" strike="noStrike" baseline="0" dirty="0"/>
          </a:p>
          <a:p>
            <a:pPr marL="285750" indent="-285750">
              <a:buFont typeface="Arial" panose="020B0604020202020204" pitchFamily="34" charset="0"/>
              <a:buChar char="•"/>
            </a:pPr>
            <a:r>
              <a:rPr lang="en-US" sz="2000" b="0" i="1" u="none" strike="noStrike" baseline="0" dirty="0"/>
              <a:t>If only the PHQ-2© is completed because </a:t>
            </a:r>
            <a:r>
              <a:rPr lang="en-US" sz="2000" b="1" i="1" u="none" strike="noStrike" baseline="0" dirty="0"/>
              <a:t>both </a:t>
            </a:r>
            <a:r>
              <a:rPr lang="en-US" sz="2000" b="0" i="1" u="none" strike="noStrike" baseline="0" dirty="0"/>
              <a:t>D0150A2 and D0150B2 </a:t>
            </a:r>
            <a:r>
              <a:rPr lang="en-US" sz="2000" b="1" i="1" u="none" strike="noStrike" baseline="0" dirty="0"/>
              <a:t>are scored 0 or 1</a:t>
            </a:r>
            <a:r>
              <a:rPr lang="en-US" sz="2000" b="0" i="1" u="none" strike="noStrike" baseline="0" dirty="0"/>
              <a:t>, add the numeric scores from these two frequency items and enter the value in D0160. </a:t>
            </a:r>
            <a:endParaRPr lang="en-US" sz="2000" b="0" i="0" u="none" strike="noStrike" baseline="0" dirty="0"/>
          </a:p>
          <a:p>
            <a:pPr algn="l"/>
            <a:endParaRPr lang="en-US" sz="2000" b="0" i="0" u="none" strike="noStrike" baseline="0" dirty="0">
              <a:solidFill>
                <a:srgbClr val="000000"/>
              </a:solidFill>
              <a:latin typeface="Times New Roman" panose="02020603050405020304" pitchFamily="18" charset="0"/>
            </a:endParaRPr>
          </a:p>
          <a:p>
            <a:r>
              <a:rPr lang="en-US" sz="2000" b="1" i="1" u="none" strike="noStrike" baseline="0" dirty="0"/>
              <a:t>Total Severity Score </a:t>
            </a:r>
            <a:r>
              <a:rPr lang="en-US" sz="2000" b="0" i="1" u="none" strike="noStrike" baseline="0" dirty="0"/>
              <a:t>can be interpreted as follows: </a:t>
            </a:r>
          </a:p>
          <a:p>
            <a:r>
              <a:rPr lang="en-US" sz="2000" b="0" i="1" u="none" strike="noStrike" baseline="0" dirty="0"/>
              <a:t>1-4: minimal depression </a:t>
            </a:r>
            <a:endParaRPr lang="en-US" sz="2000" b="0" i="0" u="none" strike="noStrike" baseline="0" dirty="0"/>
          </a:p>
          <a:p>
            <a:r>
              <a:rPr lang="en-US" sz="2000" b="0" i="1" u="none" strike="noStrike" baseline="0" dirty="0"/>
              <a:t>5-9: mild depression </a:t>
            </a:r>
            <a:endParaRPr lang="en-US" sz="2000" b="0" i="0" u="none" strike="noStrike" baseline="0" dirty="0"/>
          </a:p>
          <a:p>
            <a:r>
              <a:rPr lang="en-US" sz="2000" b="0" i="1" u="none" strike="noStrike" baseline="0" dirty="0"/>
              <a:t>10-14: moderate depression (10 or above is cut point for NSG CMI Hierarchy)</a:t>
            </a:r>
            <a:endParaRPr lang="en-US" sz="2000" b="0" i="0" u="none" strike="noStrike" baseline="0" dirty="0"/>
          </a:p>
          <a:p>
            <a:r>
              <a:rPr lang="en-US" sz="2000" b="0" i="1" u="none" strike="noStrike" baseline="0" dirty="0"/>
              <a:t>15-19: moderately severe depression </a:t>
            </a:r>
            <a:endParaRPr lang="en-US" sz="2000" b="0" i="0" u="none" strike="noStrike" baseline="0" dirty="0"/>
          </a:p>
          <a:p>
            <a:r>
              <a:rPr lang="en-US" sz="2000" b="0" i="1" u="none" strike="noStrike" baseline="0" dirty="0"/>
              <a:t>20-27: severe depression </a:t>
            </a:r>
            <a:endParaRPr lang="en-US" sz="2000" b="0" i="0" u="none" strike="noStrike" baseline="0" dirty="0"/>
          </a:p>
          <a:p>
            <a:endParaRPr lang="en-US" sz="1800" b="0" i="0" u="none" strike="noStrike" baseline="0" dirty="0">
              <a:solidFill>
                <a:srgbClr val="8A0000"/>
              </a:solidFill>
              <a:latin typeface="Times New Roman" panose="02020603050405020304" pitchFamily="18" charset="0"/>
            </a:endParaRPr>
          </a:p>
        </p:txBody>
      </p:sp>
    </p:spTree>
    <p:extLst>
      <p:ext uri="{BB962C8B-B14F-4D97-AF65-F5344CB8AC3E}">
        <p14:creationId xmlns:p14="http://schemas.microsoft.com/office/powerpoint/2010/main" val="11608302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516B8A8-703F-459F-A9E7-C8832923FA1D}"/>
              </a:ext>
            </a:extLst>
          </p:cNvPr>
          <p:cNvSpPr/>
          <p:nvPr/>
        </p:nvSpPr>
        <p:spPr>
          <a:xfrm>
            <a:off x="0" y="6451933"/>
            <a:ext cx="12192000" cy="406067"/>
          </a:xfrm>
          <a:prstGeom prst="rect">
            <a:avLst/>
          </a:prstGeom>
          <a:solidFill>
            <a:srgbClr val="C72032"/>
          </a:solidFill>
          <a:ln>
            <a:solidFill>
              <a:srgbClr val="C720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dirty="0">
              <a:latin typeface="Montserrat" panose="00000500000000000000" pitchFamily="2" charset="0"/>
            </a:endParaRPr>
          </a:p>
        </p:txBody>
      </p:sp>
      <p:pic>
        <p:nvPicPr>
          <p:cNvPr id="7" name="Picture 6" descr="Logo&#10;&#10;Description automatically generated">
            <a:extLst>
              <a:ext uri="{FF2B5EF4-FFF2-40B4-BE49-F238E27FC236}">
                <a16:creationId xmlns:a16="http://schemas.microsoft.com/office/drawing/2014/main" id="{3D1A405B-AF96-49B3-9EB2-F8DFD07F85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885" y="5757748"/>
            <a:ext cx="982477" cy="1068258"/>
          </a:xfrm>
          <a:prstGeom prst="rect">
            <a:avLst/>
          </a:prstGeom>
        </p:spPr>
      </p:pic>
      <p:sp>
        <p:nvSpPr>
          <p:cNvPr id="9" name="TextBox 8">
            <a:extLst>
              <a:ext uri="{FF2B5EF4-FFF2-40B4-BE49-F238E27FC236}">
                <a16:creationId xmlns:a16="http://schemas.microsoft.com/office/drawing/2014/main" id="{6F9D8DD6-A372-4EAF-8439-C205E32A33FB}"/>
              </a:ext>
            </a:extLst>
          </p:cNvPr>
          <p:cNvSpPr txBox="1"/>
          <p:nvPr/>
        </p:nvSpPr>
        <p:spPr>
          <a:xfrm>
            <a:off x="1122217" y="6478911"/>
            <a:ext cx="11055927" cy="369332"/>
          </a:xfrm>
          <a:prstGeom prst="rect">
            <a:avLst/>
          </a:prstGeom>
          <a:noFill/>
        </p:spPr>
        <p:txBody>
          <a:bodyPr wrap="square">
            <a:spAutoFit/>
          </a:bodyPr>
          <a:lstStyle/>
          <a:p>
            <a:r>
              <a:rPr lang="en-US" sz="900" dirty="0">
                <a:solidFill>
                  <a:schemeClr val="bg1"/>
                </a:solidFill>
                <a:effectLst/>
                <a:latin typeface="Montserrat" panose="00000500000000000000" pitchFamily="2" charset="0"/>
              </a:rPr>
              <a:t>Therapy services and intellectual property provided by Functional Pathways. ©2023 All rights reserved. This information and materials were created by and is proprietary to Functional Pathways of Tennessee, LLC. Any unauthorized use, dissemination, distribution, or copying of this information and material, in whole or in part, is strictly prohibited.</a:t>
            </a:r>
            <a:endParaRPr lang="en-US" sz="1200" dirty="0">
              <a:solidFill>
                <a:schemeClr val="bg1"/>
              </a:solidFill>
              <a:latin typeface="Montserrat" panose="00000500000000000000" pitchFamily="2" charset="0"/>
            </a:endParaRPr>
          </a:p>
        </p:txBody>
      </p:sp>
      <p:sp>
        <p:nvSpPr>
          <p:cNvPr id="2" name="Title 1">
            <a:extLst>
              <a:ext uri="{FF2B5EF4-FFF2-40B4-BE49-F238E27FC236}">
                <a16:creationId xmlns:a16="http://schemas.microsoft.com/office/drawing/2014/main" id="{9E110DCC-0CE0-6DC2-855D-0DCE970377AF}"/>
              </a:ext>
            </a:extLst>
          </p:cNvPr>
          <p:cNvSpPr>
            <a:spLocks noGrp="1"/>
          </p:cNvSpPr>
          <p:nvPr>
            <p:ph type="title"/>
          </p:nvPr>
        </p:nvSpPr>
        <p:spPr>
          <a:xfrm>
            <a:off x="125885" y="31994"/>
            <a:ext cx="11227915" cy="772047"/>
          </a:xfrm>
        </p:spPr>
        <p:txBody>
          <a:bodyPr/>
          <a:lstStyle/>
          <a:p>
            <a:r>
              <a:rPr lang="en-US" b="1" i="1" dirty="0"/>
              <a:t>Resources</a:t>
            </a:r>
          </a:p>
        </p:txBody>
      </p:sp>
      <p:sp>
        <p:nvSpPr>
          <p:cNvPr id="3" name="Content Placeholder 2">
            <a:extLst>
              <a:ext uri="{FF2B5EF4-FFF2-40B4-BE49-F238E27FC236}">
                <a16:creationId xmlns:a16="http://schemas.microsoft.com/office/drawing/2014/main" id="{38F42189-B315-AB57-9D53-452B3BD4CE67}"/>
              </a:ext>
            </a:extLst>
          </p:cNvPr>
          <p:cNvSpPr>
            <a:spLocks noGrp="1"/>
          </p:cNvSpPr>
          <p:nvPr>
            <p:ph idx="1"/>
          </p:nvPr>
        </p:nvSpPr>
        <p:spPr>
          <a:xfrm>
            <a:off x="236483" y="831020"/>
            <a:ext cx="11117317" cy="5345944"/>
          </a:xfrm>
        </p:spPr>
        <p:txBody>
          <a:bodyPr>
            <a:normAutofit/>
          </a:bodyPr>
          <a:lstStyle/>
          <a:p>
            <a:pPr marL="457200" lvl="1" indent="0">
              <a:buNone/>
            </a:pPr>
            <a:endParaRPr lang="en-US" dirty="0"/>
          </a:p>
          <a:p>
            <a:pPr marL="457200" lvl="1" indent="0">
              <a:buNone/>
            </a:pPr>
            <a:r>
              <a:rPr lang="en-US" dirty="0"/>
              <a:t>CMS Link to PHQ-2 to 9 Cue Cards - </a:t>
            </a:r>
            <a:r>
              <a:rPr lang="en-US" dirty="0">
                <a:hlinkClick r:id="rId3"/>
              </a:rPr>
              <a:t>https://www.cms.gov/files/document/2023septemberphq-2to9cuecardpdf.pdf</a:t>
            </a:r>
            <a:endParaRPr lang="en-US" dirty="0"/>
          </a:p>
          <a:p>
            <a:pPr marL="457200" lvl="1" indent="0">
              <a:buNone/>
            </a:pPr>
            <a:endParaRPr lang="en-US" dirty="0"/>
          </a:p>
          <a:p>
            <a:pPr marL="457200" lvl="1" indent="0">
              <a:buNone/>
            </a:pPr>
            <a:r>
              <a:rPr lang="en-US" dirty="0"/>
              <a:t>CMS Link to the MDS 3.0 RAI Manual – v1.18.11 – </a:t>
            </a:r>
          </a:p>
          <a:p>
            <a:pPr marL="457200" lvl="1" indent="0">
              <a:buNone/>
            </a:pPr>
            <a:r>
              <a:rPr lang="en-US" dirty="0">
                <a:hlinkClick r:id="rId4"/>
              </a:rPr>
              <a:t>https://www.cms.gov/Medicare/Quality-Initiatives-Patient-Assessment-Instruments/NursingHomeQualityInits/MDS30RAIManual</a:t>
            </a:r>
            <a:endParaRPr lang="en-US" dirty="0"/>
          </a:p>
          <a:p>
            <a:pPr marL="457200" lvl="1" indent="0">
              <a:buNone/>
            </a:pPr>
            <a:endParaRPr lang="en-US" dirty="0"/>
          </a:p>
        </p:txBody>
      </p:sp>
    </p:spTree>
    <p:extLst>
      <p:ext uri="{BB962C8B-B14F-4D97-AF65-F5344CB8AC3E}">
        <p14:creationId xmlns:p14="http://schemas.microsoft.com/office/powerpoint/2010/main" val="29805112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516B8A8-703F-459F-A9E7-C8832923FA1D}"/>
              </a:ext>
            </a:extLst>
          </p:cNvPr>
          <p:cNvSpPr/>
          <p:nvPr/>
        </p:nvSpPr>
        <p:spPr>
          <a:xfrm>
            <a:off x="0" y="6451933"/>
            <a:ext cx="12192000" cy="406067"/>
          </a:xfrm>
          <a:prstGeom prst="rect">
            <a:avLst/>
          </a:prstGeom>
          <a:solidFill>
            <a:srgbClr val="C72032"/>
          </a:solidFill>
          <a:ln>
            <a:solidFill>
              <a:srgbClr val="C720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dirty="0">
              <a:latin typeface="Montserrat" panose="00000500000000000000" pitchFamily="2" charset="0"/>
            </a:endParaRPr>
          </a:p>
        </p:txBody>
      </p:sp>
      <p:pic>
        <p:nvPicPr>
          <p:cNvPr id="7" name="Picture 6" descr="Logo&#10;&#10;Description automatically generated">
            <a:extLst>
              <a:ext uri="{FF2B5EF4-FFF2-40B4-BE49-F238E27FC236}">
                <a16:creationId xmlns:a16="http://schemas.microsoft.com/office/drawing/2014/main" id="{3D1A405B-AF96-49B3-9EB2-F8DFD07F85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885" y="5757748"/>
            <a:ext cx="982477" cy="1068258"/>
          </a:xfrm>
          <a:prstGeom prst="rect">
            <a:avLst/>
          </a:prstGeom>
        </p:spPr>
      </p:pic>
      <p:sp>
        <p:nvSpPr>
          <p:cNvPr id="9" name="TextBox 8">
            <a:extLst>
              <a:ext uri="{FF2B5EF4-FFF2-40B4-BE49-F238E27FC236}">
                <a16:creationId xmlns:a16="http://schemas.microsoft.com/office/drawing/2014/main" id="{6F9D8DD6-A372-4EAF-8439-C205E32A33FB}"/>
              </a:ext>
            </a:extLst>
          </p:cNvPr>
          <p:cNvSpPr txBox="1"/>
          <p:nvPr/>
        </p:nvSpPr>
        <p:spPr>
          <a:xfrm>
            <a:off x="1122217" y="6478911"/>
            <a:ext cx="11055927" cy="369332"/>
          </a:xfrm>
          <a:prstGeom prst="rect">
            <a:avLst/>
          </a:prstGeom>
          <a:noFill/>
        </p:spPr>
        <p:txBody>
          <a:bodyPr wrap="square">
            <a:spAutoFit/>
          </a:bodyPr>
          <a:lstStyle/>
          <a:p>
            <a:r>
              <a:rPr lang="en-US" sz="900" dirty="0">
                <a:solidFill>
                  <a:schemeClr val="bg1"/>
                </a:solidFill>
                <a:effectLst/>
                <a:latin typeface="Montserrat" panose="00000500000000000000" pitchFamily="2" charset="0"/>
              </a:rPr>
              <a:t>Therapy services and intellectual property provided by Functional Pathways. ©2023 All rights reserved. This information and materials were created by and is proprietary to Functional Pathways of Tennessee, LLC. Any unauthorized use, dissemination, distribution, or copying of this information and material, in whole or in part, is strictly prohibited.</a:t>
            </a:r>
            <a:endParaRPr lang="en-US" sz="1200" dirty="0">
              <a:solidFill>
                <a:schemeClr val="bg1"/>
              </a:solidFill>
              <a:latin typeface="Montserrat" panose="00000500000000000000" pitchFamily="2" charset="0"/>
            </a:endParaRPr>
          </a:p>
        </p:txBody>
      </p:sp>
      <p:sp>
        <p:nvSpPr>
          <p:cNvPr id="3" name="Content Placeholder 2">
            <a:extLst>
              <a:ext uri="{FF2B5EF4-FFF2-40B4-BE49-F238E27FC236}">
                <a16:creationId xmlns:a16="http://schemas.microsoft.com/office/drawing/2014/main" id="{38F42189-B315-AB57-9D53-452B3BD4CE67}"/>
              </a:ext>
            </a:extLst>
          </p:cNvPr>
          <p:cNvSpPr>
            <a:spLocks noGrp="1"/>
          </p:cNvSpPr>
          <p:nvPr>
            <p:ph idx="1"/>
          </p:nvPr>
        </p:nvSpPr>
        <p:spPr>
          <a:xfrm>
            <a:off x="236483" y="831020"/>
            <a:ext cx="11117317" cy="5345944"/>
          </a:xfrm>
        </p:spPr>
        <p:txBody>
          <a:bodyPr>
            <a:normAutofit/>
          </a:bodyPr>
          <a:lstStyle/>
          <a:p>
            <a:pPr marL="457200" lvl="1" indent="0">
              <a:buNone/>
            </a:pPr>
            <a:endParaRPr lang="en-US" dirty="0"/>
          </a:p>
          <a:p>
            <a:pPr marL="457200" lvl="1" indent="0">
              <a:buNone/>
            </a:pPr>
            <a:endParaRPr lang="en-US" dirty="0"/>
          </a:p>
        </p:txBody>
      </p:sp>
      <p:pic>
        <p:nvPicPr>
          <p:cNvPr id="6" name="Picture 5" descr="A hand writing on a piece of paper&#10;&#10;Description automatically generated">
            <a:extLst>
              <a:ext uri="{FF2B5EF4-FFF2-40B4-BE49-F238E27FC236}">
                <a16:creationId xmlns:a16="http://schemas.microsoft.com/office/drawing/2014/main" id="{76FF235C-4DB1-666D-A608-99F2E895F8C0}"/>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382257" y="346419"/>
            <a:ext cx="4169700" cy="2807598"/>
          </a:xfrm>
          <a:prstGeom prst="rect">
            <a:avLst/>
          </a:prstGeom>
        </p:spPr>
      </p:pic>
      <p:sp>
        <p:nvSpPr>
          <p:cNvPr id="10" name="TextBox 9">
            <a:extLst>
              <a:ext uri="{FF2B5EF4-FFF2-40B4-BE49-F238E27FC236}">
                <a16:creationId xmlns:a16="http://schemas.microsoft.com/office/drawing/2014/main" id="{BF0F9908-08DF-E86A-23C0-3C0B3C48D7B1}"/>
              </a:ext>
            </a:extLst>
          </p:cNvPr>
          <p:cNvSpPr txBox="1"/>
          <p:nvPr/>
        </p:nvSpPr>
        <p:spPr>
          <a:xfrm>
            <a:off x="5234609" y="1060174"/>
            <a:ext cx="6575134" cy="2585323"/>
          </a:xfrm>
          <a:prstGeom prst="rect">
            <a:avLst/>
          </a:prstGeom>
          <a:noFill/>
        </p:spPr>
        <p:txBody>
          <a:bodyPr wrap="square" rtlCol="0">
            <a:spAutoFit/>
          </a:bodyPr>
          <a:lstStyle/>
          <a:p>
            <a:r>
              <a:rPr lang="en-US" dirty="0"/>
              <a:t>For questions -  contact the FP Clinical Team at:</a:t>
            </a:r>
          </a:p>
          <a:p>
            <a:endParaRPr lang="en-US" dirty="0"/>
          </a:p>
          <a:p>
            <a:r>
              <a:rPr lang="en-US" dirty="0">
                <a:hlinkClick r:id="rId5"/>
              </a:rPr>
              <a:t>clinical@fprehab.com</a:t>
            </a:r>
            <a:endParaRPr lang="en-US" dirty="0"/>
          </a:p>
          <a:p>
            <a:endParaRPr lang="en-US" dirty="0"/>
          </a:p>
          <a:p>
            <a:r>
              <a:rPr lang="en-US" dirty="0"/>
              <a:t>For additional resources – check out our Client Portal – </a:t>
            </a:r>
          </a:p>
          <a:p>
            <a:endParaRPr lang="en-US" dirty="0"/>
          </a:p>
          <a:p>
            <a:r>
              <a:rPr lang="en-US" dirty="0">
                <a:hlinkClick r:id="rId6"/>
              </a:rPr>
              <a:t>https://fprehab.com/fp-academy/</a:t>
            </a:r>
            <a:endParaRPr lang="en-US" dirty="0"/>
          </a:p>
          <a:p>
            <a:endParaRPr lang="en-US" dirty="0"/>
          </a:p>
          <a:p>
            <a:r>
              <a:rPr lang="en-US" dirty="0"/>
              <a:t>Password:  </a:t>
            </a:r>
            <a:r>
              <a:rPr lang="en-US" dirty="0" err="1"/>
              <a:t>academypath</a:t>
            </a:r>
            <a:endParaRPr lang="en-US" dirty="0"/>
          </a:p>
        </p:txBody>
      </p:sp>
    </p:spTree>
    <p:extLst>
      <p:ext uri="{BB962C8B-B14F-4D97-AF65-F5344CB8AC3E}">
        <p14:creationId xmlns:p14="http://schemas.microsoft.com/office/powerpoint/2010/main" val="1981853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516B8A8-703F-459F-A9E7-C8832923FA1D}"/>
              </a:ext>
            </a:extLst>
          </p:cNvPr>
          <p:cNvSpPr/>
          <p:nvPr/>
        </p:nvSpPr>
        <p:spPr>
          <a:xfrm>
            <a:off x="0" y="6451933"/>
            <a:ext cx="12192000" cy="406067"/>
          </a:xfrm>
          <a:prstGeom prst="rect">
            <a:avLst/>
          </a:prstGeom>
          <a:solidFill>
            <a:srgbClr val="C72032"/>
          </a:solidFill>
          <a:ln>
            <a:solidFill>
              <a:srgbClr val="C720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dirty="0">
              <a:latin typeface="Montserrat" panose="00000500000000000000" pitchFamily="2" charset="0"/>
            </a:endParaRPr>
          </a:p>
        </p:txBody>
      </p:sp>
      <p:pic>
        <p:nvPicPr>
          <p:cNvPr id="7" name="Picture 6" descr="Logo&#10;&#10;Description automatically generated">
            <a:extLst>
              <a:ext uri="{FF2B5EF4-FFF2-40B4-BE49-F238E27FC236}">
                <a16:creationId xmlns:a16="http://schemas.microsoft.com/office/drawing/2014/main" id="{3D1A405B-AF96-49B3-9EB2-F8DFD07F85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885" y="5757748"/>
            <a:ext cx="982477" cy="1068258"/>
          </a:xfrm>
          <a:prstGeom prst="rect">
            <a:avLst/>
          </a:prstGeom>
        </p:spPr>
      </p:pic>
      <p:sp>
        <p:nvSpPr>
          <p:cNvPr id="9" name="TextBox 8">
            <a:extLst>
              <a:ext uri="{FF2B5EF4-FFF2-40B4-BE49-F238E27FC236}">
                <a16:creationId xmlns:a16="http://schemas.microsoft.com/office/drawing/2014/main" id="{6F9D8DD6-A372-4EAF-8439-C205E32A33FB}"/>
              </a:ext>
            </a:extLst>
          </p:cNvPr>
          <p:cNvSpPr txBox="1"/>
          <p:nvPr/>
        </p:nvSpPr>
        <p:spPr>
          <a:xfrm>
            <a:off x="1122217" y="6478911"/>
            <a:ext cx="11055927" cy="369332"/>
          </a:xfrm>
          <a:prstGeom prst="rect">
            <a:avLst/>
          </a:prstGeom>
          <a:noFill/>
        </p:spPr>
        <p:txBody>
          <a:bodyPr wrap="square">
            <a:spAutoFit/>
          </a:bodyPr>
          <a:lstStyle/>
          <a:p>
            <a:r>
              <a:rPr lang="en-US" sz="900" dirty="0">
                <a:solidFill>
                  <a:schemeClr val="bg1"/>
                </a:solidFill>
                <a:effectLst/>
                <a:latin typeface="Montserrat" panose="00000500000000000000" pitchFamily="2" charset="0"/>
              </a:rPr>
              <a:t>Therapy services and intellectual property provided by Functional Pathways. ©2023 All rights reserved. This information and materials were created by and is proprietary to Functional Pathways of Tennessee, LLC. Any unauthorized use, dissemination, distribution, or copying of this information and material, in whole or in part, is strictly prohibited.</a:t>
            </a:r>
            <a:endParaRPr lang="en-US" sz="1200" dirty="0">
              <a:solidFill>
                <a:schemeClr val="bg1"/>
              </a:solidFill>
              <a:latin typeface="Montserrat" panose="00000500000000000000" pitchFamily="2" charset="0"/>
            </a:endParaRPr>
          </a:p>
        </p:txBody>
      </p:sp>
      <p:sp>
        <p:nvSpPr>
          <p:cNvPr id="2" name="Title 1">
            <a:extLst>
              <a:ext uri="{FF2B5EF4-FFF2-40B4-BE49-F238E27FC236}">
                <a16:creationId xmlns:a16="http://schemas.microsoft.com/office/drawing/2014/main" id="{8E1EE544-9018-BD15-C112-08A035E07BFC}"/>
              </a:ext>
            </a:extLst>
          </p:cNvPr>
          <p:cNvSpPr>
            <a:spLocks noGrp="1"/>
          </p:cNvSpPr>
          <p:nvPr>
            <p:ph type="title"/>
          </p:nvPr>
        </p:nvSpPr>
        <p:spPr>
          <a:xfrm>
            <a:off x="125885" y="31995"/>
            <a:ext cx="11227915" cy="796621"/>
          </a:xfrm>
          <a:ln>
            <a:solidFill>
              <a:srgbClr val="484A49"/>
            </a:solidFill>
          </a:ln>
        </p:spPr>
        <p:txBody>
          <a:bodyPr/>
          <a:lstStyle/>
          <a:p>
            <a:r>
              <a:rPr lang="en-US" b="1" i="1" dirty="0"/>
              <a:t>MDS Section D: Mood: Intent</a:t>
            </a:r>
          </a:p>
        </p:txBody>
      </p:sp>
      <p:sp>
        <p:nvSpPr>
          <p:cNvPr id="3" name="Content Placeholder 2">
            <a:extLst>
              <a:ext uri="{FF2B5EF4-FFF2-40B4-BE49-F238E27FC236}">
                <a16:creationId xmlns:a16="http://schemas.microsoft.com/office/drawing/2014/main" id="{57876E51-AF1E-2EF2-E677-F338ADAFF176}"/>
              </a:ext>
            </a:extLst>
          </p:cNvPr>
          <p:cNvSpPr>
            <a:spLocks noGrp="1"/>
          </p:cNvSpPr>
          <p:nvPr>
            <p:ph idx="1"/>
          </p:nvPr>
        </p:nvSpPr>
        <p:spPr>
          <a:xfrm>
            <a:off x="231227" y="935422"/>
            <a:ext cx="11561380" cy="5241542"/>
          </a:xfrm>
        </p:spPr>
        <p:txBody>
          <a:bodyPr>
            <a:normAutofit/>
          </a:bodyPr>
          <a:lstStyle/>
          <a:p>
            <a:r>
              <a:rPr lang="en-US" dirty="0"/>
              <a:t>This section addresses both Mood Distress and Social Isolation</a:t>
            </a:r>
          </a:p>
          <a:p>
            <a:r>
              <a:rPr lang="en-US" dirty="0"/>
              <a:t>CMS states mood distress is underdiagnosed and undertreated in the nursing home and associated with significant morbidity</a:t>
            </a:r>
          </a:p>
          <a:p>
            <a:r>
              <a:rPr lang="en-US" dirty="0"/>
              <a:t>Social Isolation = “an actual of perceived lack of contact with other people and tends to increase with age. “</a:t>
            </a:r>
          </a:p>
          <a:p>
            <a:r>
              <a:rPr lang="en-US" dirty="0"/>
              <a:t>Importance of assessing mood and social isolation = </a:t>
            </a:r>
          </a:p>
          <a:p>
            <a:pPr lvl="1"/>
            <a:r>
              <a:rPr lang="en-US" dirty="0"/>
              <a:t>The signs and symptoms can be treatable</a:t>
            </a:r>
          </a:p>
          <a:p>
            <a:pPr lvl="1"/>
            <a:r>
              <a:rPr lang="en-US" dirty="0"/>
              <a:t>SI is a risk factor for physical and mental illness and is a predictor of mortality</a:t>
            </a:r>
          </a:p>
          <a:p>
            <a:pPr lvl="1"/>
            <a:r>
              <a:rPr lang="en-US" dirty="0"/>
              <a:t>Helps identify engagement strategies</a:t>
            </a:r>
          </a:p>
          <a:p>
            <a:endParaRPr lang="en-US" dirty="0"/>
          </a:p>
        </p:txBody>
      </p:sp>
    </p:spTree>
    <p:extLst>
      <p:ext uri="{BB962C8B-B14F-4D97-AF65-F5344CB8AC3E}">
        <p14:creationId xmlns:p14="http://schemas.microsoft.com/office/powerpoint/2010/main" val="3413517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516B8A8-703F-459F-A9E7-C8832923FA1D}"/>
              </a:ext>
            </a:extLst>
          </p:cNvPr>
          <p:cNvSpPr/>
          <p:nvPr/>
        </p:nvSpPr>
        <p:spPr>
          <a:xfrm>
            <a:off x="0" y="6451933"/>
            <a:ext cx="12192000" cy="406067"/>
          </a:xfrm>
          <a:prstGeom prst="rect">
            <a:avLst/>
          </a:prstGeom>
          <a:solidFill>
            <a:srgbClr val="C72032"/>
          </a:solidFill>
          <a:ln>
            <a:solidFill>
              <a:srgbClr val="C720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dirty="0">
              <a:latin typeface="Montserrat" panose="00000500000000000000" pitchFamily="2" charset="0"/>
            </a:endParaRPr>
          </a:p>
        </p:txBody>
      </p:sp>
      <p:pic>
        <p:nvPicPr>
          <p:cNvPr id="7" name="Picture 6" descr="Logo&#10;&#10;Description automatically generated">
            <a:extLst>
              <a:ext uri="{FF2B5EF4-FFF2-40B4-BE49-F238E27FC236}">
                <a16:creationId xmlns:a16="http://schemas.microsoft.com/office/drawing/2014/main" id="{3D1A405B-AF96-49B3-9EB2-F8DFD07F85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885" y="5757748"/>
            <a:ext cx="982477" cy="1068258"/>
          </a:xfrm>
          <a:prstGeom prst="rect">
            <a:avLst/>
          </a:prstGeom>
        </p:spPr>
      </p:pic>
      <p:sp>
        <p:nvSpPr>
          <p:cNvPr id="9" name="TextBox 8">
            <a:extLst>
              <a:ext uri="{FF2B5EF4-FFF2-40B4-BE49-F238E27FC236}">
                <a16:creationId xmlns:a16="http://schemas.microsoft.com/office/drawing/2014/main" id="{6F9D8DD6-A372-4EAF-8439-C205E32A33FB}"/>
              </a:ext>
            </a:extLst>
          </p:cNvPr>
          <p:cNvSpPr txBox="1"/>
          <p:nvPr/>
        </p:nvSpPr>
        <p:spPr>
          <a:xfrm>
            <a:off x="1122217" y="6478911"/>
            <a:ext cx="11055927" cy="369332"/>
          </a:xfrm>
          <a:prstGeom prst="rect">
            <a:avLst/>
          </a:prstGeom>
          <a:noFill/>
        </p:spPr>
        <p:txBody>
          <a:bodyPr wrap="square">
            <a:spAutoFit/>
          </a:bodyPr>
          <a:lstStyle/>
          <a:p>
            <a:r>
              <a:rPr lang="en-US" sz="900" dirty="0">
                <a:solidFill>
                  <a:schemeClr val="bg1"/>
                </a:solidFill>
                <a:effectLst/>
                <a:latin typeface="Montserrat" panose="00000500000000000000" pitchFamily="2" charset="0"/>
              </a:rPr>
              <a:t>Therapy services and intellectual property provided by Functional Pathways. ©2023 All rights reserved. This information and materials were created by and is proprietary to Functional Pathways of Tennessee, LLC. Any unauthorized use, dissemination, distribution, or copying of this information and material, in whole or in part, is strictly prohibited.</a:t>
            </a:r>
            <a:endParaRPr lang="en-US" sz="1200" dirty="0">
              <a:solidFill>
                <a:schemeClr val="bg1"/>
              </a:solidFill>
              <a:latin typeface="Montserrat" panose="00000500000000000000" pitchFamily="2" charset="0"/>
            </a:endParaRPr>
          </a:p>
        </p:txBody>
      </p:sp>
      <p:sp>
        <p:nvSpPr>
          <p:cNvPr id="2" name="Title 1">
            <a:extLst>
              <a:ext uri="{FF2B5EF4-FFF2-40B4-BE49-F238E27FC236}">
                <a16:creationId xmlns:a16="http://schemas.microsoft.com/office/drawing/2014/main" id="{9E110DCC-0CE0-6DC2-855D-0DCE970377AF}"/>
              </a:ext>
            </a:extLst>
          </p:cNvPr>
          <p:cNvSpPr>
            <a:spLocks noGrp="1"/>
          </p:cNvSpPr>
          <p:nvPr>
            <p:ph type="title"/>
          </p:nvPr>
        </p:nvSpPr>
        <p:spPr>
          <a:xfrm>
            <a:off x="125885" y="31994"/>
            <a:ext cx="11227915" cy="922746"/>
          </a:xfrm>
        </p:spPr>
        <p:txBody>
          <a:bodyPr>
            <a:normAutofit/>
          </a:bodyPr>
          <a:lstStyle/>
          <a:p>
            <a:r>
              <a:rPr lang="en-US" b="1" i="1" dirty="0"/>
              <a:t>To Administer or Not To Administer…..</a:t>
            </a:r>
          </a:p>
        </p:txBody>
      </p:sp>
      <p:pic>
        <p:nvPicPr>
          <p:cNvPr id="6" name="Content Placeholder 5">
            <a:extLst>
              <a:ext uri="{FF2B5EF4-FFF2-40B4-BE49-F238E27FC236}">
                <a16:creationId xmlns:a16="http://schemas.microsoft.com/office/drawing/2014/main" id="{2133980B-FBB7-D23C-3380-CA566D185122}"/>
              </a:ext>
            </a:extLst>
          </p:cNvPr>
          <p:cNvPicPr>
            <a:picLocks noGrp="1" noChangeAspect="1"/>
          </p:cNvPicPr>
          <p:nvPr>
            <p:ph idx="1"/>
          </p:nvPr>
        </p:nvPicPr>
        <p:blipFill>
          <a:blip r:embed="rId3"/>
          <a:stretch>
            <a:fillRect/>
          </a:stretch>
        </p:blipFill>
        <p:spPr>
          <a:xfrm>
            <a:off x="125885" y="1180171"/>
            <a:ext cx="11228387" cy="937508"/>
          </a:xfrm>
        </p:spPr>
      </p:pic>
      <p:sp>
        <p:nvSpPr>
          <p:cNvPr id="8" name="TextBox 7">
            <a:extLst>
              <a:ext uri="{FF2B5EF4-FFF2-40B4-BE49-F238E27FC236}">
                <a16:creationId xmlns:a16="http://schemas.microsoft.com/office/drawing/2014/main" id="{83D45906-F19D-4C53-FBD0-193AB0F49B7F}"/>
              </a:ext>
            </a:extLst>
          </p:cNvPr>
          <p:cNvSpPr txBox="1"/>
          <p:nvPr/>
        </p:nvSpPr>
        <p:spPr>
          <a:xfrm>
            <a:off x="463826" y="2557670"/>
            <a:ext cx="11227915" cy="3600986"/>
          </a:xfrm>
          <a:prstGeom prst="rect">
            <a:avLst/>
          </a:prstGeom>
          <a:noFill/>
        </p:spPr>
        <p:txBody>
          <a:bodyPr wrap="square" rtlCol="0">
            <a:spAutoFit/>
          </a:bodyPr>
          <a:lstStyle/>
          <a:p>
            <a:pPr algn="l"/>
            <a:endParaRPr lang="en-US" sz="1800" b="0" i="0" u="none" strike="noStrike" baseline="0" dirty="0">
              <a:solidFill>
                <a:srgbClr val="000000"/>
              </a:solidFill>
              <a:latin typeface="Times New Roman" panose="02020603050405020304" pitchFamily="18" charset="0"/>
            </a:endParaRPr>
          </a:p>
          <a:p>
            <a:pPr marL="285750" indent="-285750">
              <a:buFont typeface="Arial" panose="020B0604020202020204" pitchFamily="34" charset="0"/>
              <a:buChar char="•"/>
            </a:pPr>
            <a:r>
              <a:rPr lang="en-US" sz="2400" b="0" i="0" u="none" strike="noStrike" baseline="0" dirty="0">
                <a:solidFill>
                  <a:srgbClr val="000000"/>
                </a:solidFill>
              </a:rPr>
              <a:t>Attempt to conduct the interview with </a:t>
            </a:r>
            <a:r>
              <a:rPr lang="en-US" sz="2400" b="0" i="0" u="none" strike="noStrike" baseline="0" dirty="0">
                <a:solidFill>
                  <a:srgbClr val="000000"/>
                </a:solidFill>
                <a:highlight>
                  <a:srgbClr val="FFFF00"/>
                </a:highlight>
              </a:rPr>
              <a:t>ALL</a:t>
            </a:r>
            <a:r>
              <a:rPr lang="en-US" sz="2400" b="0" i="0" u="none" strike="noStrike" baseline="0" dirty="0">
                <a:solidFill>
                  <a:srgbClr val="000000"/>
                </a:solidFill>
              </a:rPr>
              <a:t> residents. This interview is conducted during the look-back period of the Assessment Reference Date (ARD) and </a:t>
            </a:r>
            <a:r>
              <a:rPr lang="en-US" sz="2400" b="0" i="0" u="none" strike="noStrike" baseline="0" dirty="0">
                <a:solidFill>
                  <a:srgbClr val="000000"/>
                </a:solidFill>
                <a:highlight>
                  <a:srgbClr val="FFFF00"/>
                </a:highlight>
              </a:rPr>
              <a:t>is not </a:t>
            </a:r>
            <a:r>
              <a:rPr lang="en-US" sz="2400" b="0" i="0" u="none" strike="noStrike" baseline="0" dirty="0">
                <a:solidFill>
                  <a:srgbClr val="000000"/>
                </a:solidFill>
              </a:rPr>
              <a:t>contingent upon item B0700, Makes Self Understood. </a:t>
            </a:r>
          </a:p>
          <a:p>
            <a:pPr marL="285750" indent="-285750">
              <a:buFont typeface="Arial" panose="020B0604020202020204" pitchFamily="34" charset="0"/>
              <a:buChar char="•"/>
            </a:pPr>
            <a:r>
              <a:rPr lang="en-US" sz="2400" dirty="0">
                <a:solidFill>
                  <a:srgbClr val="000000"/>
                </a:solidFill>
              </a:rPr>
              <a:t>“Hearing the resident’s voice”, is more reliable and accurate than observation alone.</a:t>
            </a:r>
          </a:p>
          <a:p>
            <a:pPr marL="285750" indent="-285750">
              <a:buFont typeface="Arial" panose="020B0604020202020204" pitchFamily="34" charset="0"/>
              <a:buChar char="•"/>
            </a:pPr>
            <a:r>
              <a:rPr lang="en-US" sz="2400" b="0" i="0" u="none" strike="noStrike" baseline="0" dirty="0">
                <a:solidFill>
                  <a:srgbClr val="000000"/>
                </a:solidFill>
              </a:rPr>
              <a:t>Most residents who can communicate can answer questions about how they feel.</a:t>
            </a:r>
          </a:p>
          <a:p>
            <a:pPr marL="285750" indent="-285750">
              <a:buFont typeface="Arial" panose="020B0604020202020204" pitchFamily="34" charset="0"/>
              <a:buChar char="•"/>
            </a:pPr>
            <a:r>
              <a:rPr lang="en-US" sz="2400" dirty="0">
                <a:solidFill>
                  <a:srgbClr val="000000"/>
                </a:solidFill>
              </a:rPr>
              <a:t>Ensure an interpreter is provided if needed.</a:t>
            </a:r>
          </a:p>
          <a:p>
            <a:pPr marL="285750" indent="-285750">
              <a:buFont typeface="Arial" panose="020B0604020202020204" pitchFamily="34" charset="0"/>
              <a:buChar char="•"/>
            </a:pPr>
            <a:r>
              <a:rPr lang="en-US" sz="2400" b="0" i="0" u="none" strike="noStrike" baseline="0" dirty="0">
                <a:solidFill>
                  <a:srgbClr val="000000"/>
                </a:solidFill>
              </a:rPr>
              <a:t>If Staff Assessment is warranted – skip to D0500 – Unless assessment is a stand-alone Part A PPS Discharge – then skip to D0700 – Social Isolation</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093298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516B8A8-703F-459F-A9E7-C8832923FA1D}"/>
              </a:ext>
            </a:extLst>
          </p:cNvPr>
          <p:cNvSpPr/>
          <p:nvPr/>
        </p:nvSpPr>
        <p:spPr>
          <a:xfrm>
            <a:off x="0" y="6451933"/>
            <a:ext cx="12192000" cy="406067"/>
          </a:xfrm>
          <a:prstGeom prst="rect">
            <a:avLst/>
          </a:prstGeom>
          <a:solidFill>
            <a:srgbClr val="C72032"/>
          </a:solidFill>
          <a:ln>
            <a:solidFill>
              <a:srgbClr val="C720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dirty="0">
              <a:latin typeface="Montserrat" panose="00000500000000000000" pitchFamily="2" charset="0"/>
            </a:endParaRPr>
          </a:p>
        </p:txBody>
      </p:sp>
      <p:pic>
        <p:nvPicPr>
          <p:cNvPr id="7" name="Picture 6" descr="Logo&#10;&#10;Description automatically generated">
            <a:extLst>
              <a:ext uri="{FF2B5EF4-FFF2-40B4-BE49-F238E27FC236}">
                <a16:creationId xmlns:a16="http://schemas.microsoft.com/office/drawing/2014/main" id="{3D1A405B-AF96-49B3-9EB2-F8DFD07F85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885" y="5757748"/>
            <a:ext cx="982477" cy="1068258"/>
          </a:xfrm>
          <a:prstGeom prst="rect">
            <a:avLst/>
          </a:prstGeom>
        </p:spPr>
      </p:pic>
      <p:sp>
        <p:nvSpPr>
          <p:cNvPr id="9" name="TextBox 8">
            <a:extLst>
              <a:ext uri="{FF2B5EF4-FFF2-40B4-BE49-F238E27FC236}">
                <a16:creationId xmlns:a16="http://schemas.microsoft.com/office/drawing/2014/main" id="{6F9D8DD6-A372-4EAF-8439-C205E32A33FB}"/>
              </a:ext>
            </a:extLst>
          </p:cNvPr>
          <p:cNvSpPr txBox="1"/>
          <p:nvPr/>
        </p:nvSpPr>
        <p:spPr>
          <a:xfrm>
            <a:off x="1122217" y="6478911"/>
            <a:ext cx="11055927" cy="369332"/>
          </a:xfrm>
          <a:prstGeom prst="rect">
            <a:avLst/>
          </a:prstGeom>
          <a:noFill/>
        </p:spPr>
        <p:txBody>
          <a:bodyPr wrap="square">
            <a:spAutoFit/>
          </a:bodyPr>
          <a:lstStyle/>
          <a:p>
            <a:r>
              <a:rPr lang="en-US" sz="900" dirty="0">
                <a:solidFill>
                  <a:schemeClr val="bg1"/>
                </a:solidFill>
                <a:effectLst/>
                <a:latin typeface="Montserrat" panose="00000500000000000000" pitchFamily="2" charset="0"/>
              </a:rPr>
              <a:t>Therapy services and intellectual property provided by Functional Pathways. ©2023 All rights reserved. This information and materials were created by and is proprietary to Functional Pathways of Tennessee, LLC. Any unauthorized use, dissemination, distribution, or copying of this information and material, in whole or in part, is strictly prohibited.</a:t>
            </a:r>
            <a:endParaRPr lang="en-US" sz="1200" dirty="0">
              <a:solidFill>
                <a:schemeClr val="bg1"/>
              </a:solidFill>
              <a:latin typeface="Montserrat" panose="00000500000000000000" pitchFamily="2" charset="0"/>
            </a:endParaRPr>
          </a:p>
        </p:txBody>
      </p:sp>
      <p:sp>
        <p:nvSpPr>
          <p:cNvPr id="2" name="Title 1">
            <a:extLst>
              <a:ext uri="{FF2B5EF4-FFF2-40B4-BE49-F238E27FC236}">
                <a16:creationId xmlns:a16="http://schemas.microsoft.com/office/drawing/2014/main" id="{9E110DCC-0CE0-6DC2-855D-0DCE970377AF}"/>
              </a:ext>
            </a:extLst>
          </p:cNvPr>
          <p:cNvSpPr>
            <a:spLocks noGrp="1"/>
          </p:cNvSpPr>
          <p:nvPr>
            <p:ph type="title"/>
          </p:nvPr>
        </p:nvSpPr>
        <p:spPr>
          <a:xfrm>
            <a:off x="125885" y="31994"/>
            <a:ext cx="11227915" cy="922746"/>
          </a:xfrm>
        </p:spPr>
        <p:txBody>
          <a:bodyPr>
            <a:normAutofit/>
          </a:bodyPr>
          <a:lstStyle/>
          <a:p>
            <a:r>
              <a:rPr lang="en-US" b="1" i="1" dirty="0"/>
              <a:t>Coding Tips</a:t>
            </a:r>
          </a:p>
        </p:txBody>
      </p:sp>
      <p:sp>
        <p:nvSpPr>
          <p:cNvPr id="3" name="Content Placeholder 2">
            <a:extLst>
              <a:ext uri="{FF2B5EF4-FFF2-40B4-BE49-F238E27FC236}">
                <a16:creationId xmlns:a16="http://schemas.microsoft.com/office/drawing/2014/main" id="{38F42189-B315-AB57-9D53-452B3BD4CE67}"/>
              </a:ext>
            </a:extLst>
          </p:cNvPr>
          <p:cNvSpPr>
            <a:spLocks noGrp="1"/>
          </p:cNvSpPr>
          <p:nvPr>
            <p:ph idx="1"/>
          </p:nvPr>
        </p:nvSpPr>
        <p:spPr>
          <a:xfrm>
            <a:off x="125885" y="954740"/>
            <a:ext cx="11227915" cy="5222223"/>
          </a:xfrm>
        </p:spPr>
        <p:txBody>
          <a:bodyPr>
            <a:normAutofit/>
          </a:bodyPr>
          <a:lstStyle/>
          <a:p>
            <a:r>
              <a:rPr lang="en-US" dirty="0"/>
              <a:t>If the resident needs an interpreter, but it is not possible for one to be present -  code D0100 = 0 and proceed to Staff Assessment</a:t>
            </a:r>
          </a:p>
          <a:p>
            <a:r>
              <a:rPr lang="en-US" dirty="0"/>
              <a:t>If resident interview was not conducted in the look-back period – D0100 must be = 1 = Yes, and dash “-” the resident interview items</a:t>
            </a:r>
          </a:p>
          <a:p>
            <a:r>
              <a:rPr lang="en-US" dirty="0"/>
              <a:t>Do not complete the Staff Assessment (D0500) if resident interview should have been conducted but wasn’t done.</a:t>
            </a:r>
          </a:p>
          <a:p>
            <a:r>
              <a:rPr lang="en-US" dirty="0"/>
              <a:t>Coding the presence of clinical signs and symptoms of depressed mood does not automatically mean the resident has a diagnosis of depression or mood disorder</a:t>
            </a:r>
          </a:p>
        </p:txBody>
      </p:sp>
    </p:spTree>
    <p:extLst>
      <p:ext uri="{BB962C8B-B14F-4D97-AF65-F5344CB8AC3E}">
        <p14:creationId xmlns:p14="http://schemas.microsoft.com/office/powerpoint/2010/main" val="472000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516B8A8-703F-459F-A9E7-C8832923FA1D}"/>
              </a:ext>
            </a:extLst>
          </p:cNvPr>
          <p:cNvSpPr/>
          <p:nvPr/>
        </p:nvSpPr>
        <p:spPr>
          <a:xfrm>
            <a:off x="0" y="6451933"/>
            <a:ext cx="12192000" cy="406067"/>
          </a:xfrm>
          <a:prstGeom prst="rect">
            <a:avLst/>
          </a:prstGeom>
          <a:solidFill>
            <a:srgbClr val="C72032"/>
          </a:solidFill>
          <a:ln>
            <a:solidFill>
              <a:srgbClr val="C720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dirty="0">
              <a:latin typeface="Montserrat" panose="00000500000000000000" pitchFamily="2" charset="0"/>
            </a:endParaRPr>
          </a:p>
        </p:txBody>
      </p:sp>
      <p:pic>
        <p:nvPicPr>
          <p:cNvPr id="7" name="Picture 6" descr="Logo&#10;&#10;Description automatically generated">
            <a:extLst>
              <a:ext uri="{FF2B5EF4-FFF2-40B4-BE49-F238E27FC236}">
                <a16:creationId xmlns:a16="http://schemas.microsoft.com/office/drawing/2014/main" id="{3D1A405B-AF96-49B3-9EB2-F8DFD07F85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885" y="5757748"/>
            <a:ext cx="982477" cy="1068258"/>
          </a:xfrm>
          <a:prstGeom prst="rect">
            <a:avLst/>
          </a:prstGeom>
        </p:spPr>
      </p:pic>
      <p:sp>
        <p:nvSpPr>
          <p:cNvPr id="9" name="TextBox 8">
            <a:extLst>
              <a:ext uri="{FF2B5EF4-FFF2-40B4-BE49-F238E27FC236}">
                <a16:creationId xmlns:a16="http://schemas.microsoft.com/office/drawing/2014/main" id="{6F9D8DD6-A372-4EAF-8439-C205E32A33FB}"/>
              </a:ext>
            </a:extLst>
          </p:cNvPr>
          <p:cNvSpPr txBox="1"/>
          <p:nvPr/>
        </p:nvSpPr>
        <p:spPr>
          <a:xfrm>
            <a:off x="1122217" y="6478911"/>
            <a:ext cx="11055927" cy="369332"/>
          </a:xfrm>
          <a:prstGeom prst="rect">
            <a:avLst/>
          </a:prstGeom>
          <a:noFill/>
        </p:spPr>
        <p:txBody>
          <a:bodyPr wrap="square">
            <a:spAutoFit/>
          </a:bodyPr>
          <a:lstStyle/>
          <a:p>
            <a:r>
              <a:rPr lang="en-US" sz="900" dirty="0">
                <a:solidFill>
                  <a:schemeClr val="bg1"/>
                </a:solidFill>
                <a:effectLst/>
                <a:latin typeface="Montserrat" panose="00000500000000000000" pitchFamily="2" charset="0"/>
              </a:rPr>
              <a:t>Therapy services and intellectual property provided by Functional Pathways. ©2023 All rights reserved. This information and materials were created by and is proprietary to Functional Pathways of Tennessee, LLC. Any unauthorized use, dissemination, distribution, or copying of this information and material, in whole or in part, is strictly prohibited.</a:t>
            </a:r>
            <a:endParaRPr lang="en-US" sz="1200" dirty="0">
              <a:solidFill>
                <a:schemeClr val="bg1"/>
              </a:solidFill>
              <a:latin typeface="Montserrat" panose="00000500000000000000" pitchFamily="2" charset="0"/>
            </a:endParaRPr>
          </a:p>
        </p:txBody>
      </p:sp>
      <p:sp>
        <p:nvSpPr>
          <p:cNvPr id="2" name="Title 1">
            <a:extLst>
              <a:ext uri="{FF2B5EF4-FFF2-40B4-BE49-F238E27FC236}">
                <a16:creationId xmlns:a16="http://schemas.microsoft.com/office/drawing/2014/main" id="{9E110DCC-0CE0-6DC2-855D-0DCE970377AF}"/>
              </a:ext>
            </a:extLst>
          </p:cNvPr>
          <p:cNvSpPr>
            <a:spLocks noGrp="1"/>
          </p:cNvSpPr>
          <p:nvPr>
            <p:ph type="title"/>
          </p:nvPr>
        </p:nvSpPr>
        <p:spPr>
          <a:xfrm>
            <a:off x="125885" y="31993"/>
            <a:ext cx="2365524" cy="5715997"/>
          </a:xfrm>
        </p:spPr>
        <p:txBody>
          <a:bodyPr>
            <a:normAutofit/>
          </a:bodyPr>
          <a:lstStyle/>
          <a:p>
            <a:r>
              <a:rPr lang="en-US" b="1" i="1" dirty="0"/>
              <a:t>D0150: Resident Mood Interview – PHQ-2 to 9</a:t>
            </a:r>
          </a:p>
        </p:txBody>
      </p:sp>
      <p:pic>
        <p:nvPicPr>
          <p:cNvPr id="6" name="Content Placeholder 5">
            <a:extLst>
              <a:ext uri="{FF2B5EF4-FFF2-40B4-BE49-F238E27FC236}">
                <a16:creationId xmlns:a16="http://schemas.microsoft.com/office/drawing/2014/main" id="{0C9A894A-8D5A-91A3-D0D7-67F96722F911}"/>
              </a:ext>
            </a:extLst>
          </p:cNvPr>
          <p:cNvPicPr>
            <a:picLocks noGrp="1" noChangeAspect="1"/>
          </p:cNvPicPr>
          <p:nvPr>
            <p:ph idx="1"/>
          </p:nvPr>
        </p:nvPicPr>
        <p:blipFill>
          <a:blip r:embed="rId3"/>
          <a:stretch>
            <a:fillRect/>
          </a:stretch>
        </p:blipFill>
        <p:spPr>
          <a:xfrm>
            <a:off x="3166390" y="31993"/>
            <a:ext cx="7620880" cy="6325886"/>
          </a:xfrm>
        </p:spPr>
      </p:pic>
    </p:spTree>
    <p:extLst>
      <p:ext uri="{BB962C8B-B14F-4D97-AF65-F5344CB8AC3E}">
        <p14:creationId xmlns:p14="http://schemas.microsoft.com/office/powerpoint/2010/main" val="39048338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516B8A8-703F-459F-A9E7-C8832923FA1D}"/>
              </a:ext>
            </a:extLst>
          </p:cNvPr>
          <p:cNvSpPr/>
          <p:nvPr/>
        </p:nvSpPr>
        <p:spPr>
          <a:xfrm>
            <a:off x="0" y="6451933"/>
            <a:ext cx="12192000" cy="406067"/>
          </a:xfrm>
          <a:prstGeom prst="rect">
            <a:avLst/>
          </a:prstGeom>
          <a:solidFill>
            <a:srgbClr val="C72032"/>
          </a:solidFill>
          <a:ln>
            <a:solidFill>
              <a:srgbClr val="C720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dirty="0">
              <a:latin typeface="Montserrat" panose="00000500000000000000" pitchFamily="2" charset="0"/>
            </a:endParaRPr>
          </a:p>
        </p:txBody>
      </p:sp>
      <p:pic>
        <p:nvPicPr>
          <p:cNvPr id="7" name="Picture 6" descr="Logo&#10;&#10;Description automatically generated">
            <a:extLst>
              <a:ext uri="{FF2B5EF4-FFF2-40B4-BE49-F238E27FC236}">
                <a16:creationId xmlns:a16="http://schemas.microsoft.com/office/drawing/2014/main" id="{3D1A405B-AF96-49B3-9EB2-F8DFD07F85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885" y="5757748"/>
            <a:ext cx="982477" cy="1068258"/>
          </a:xfrm>
          <a:prstGeom prst="rect">
            <a:avLst/>
          </a:prstGeom>
        </p:spPr>
      </p:pic>
      <p:sp>
        <p:nvSpPr>
          <p:cNvPr id="9" name="TextBox 8">
            <a:extLst>
              <a:ext uri="{FF2B5EF4-FFF2-40B4-BE49-F238E27FC236}">
                <a16:creationId xmlns:a16="http://schemas.microsoft.com/office/drawing/2014/main" id="{6F9D8DD6-A372-4EAF-8439-C205E32A33FB}"/>
              </a:ext>
            </a:extLst>
          </p:cNvPr>
          <p:cNvSpPr txBox="1"/>
          <p:nvPr/>
        </p:nvSpPr>
        <p:spPr>
          <a:xfrm>
            <a:off x="1122217" y="6478911"/>
            <a:ext cx="11055927" cy="369332"/>
          </a:xfrm>
          <a:prstGeom prst="rect">
            <a:avLst/>
          </a:prstGeom>
          <a:noFill/>
        </p:spPr>
        <p:txBody>
          <a:bodyPr wrap="square">
            <a:spAutoFit/>
          </a:bodyPr>
          <a:lstStyle/>
          <a:p>
            <a:r>
              <a:rPr lang="en-US" sz="900" dirty="0">
                <a:solidFill>
                  <a:schemeClr val="bg1"/>
                </a:solidFill>
                <a:effectLst/>
                <a:latin typeface="Montserrat" panose="00000500000000000000" pitchFamily="2" charset="0"/>
              </a:rPr>
              <a:t>Therapy services and intellectual property provided by Functional Pathways. ©2023 All rights reserved. This information and materials were created by and is proprietary to Functional Pathways of Tennessee, LLC. Any unauthorized use, dissemination, distribution, or copying of this information and material, in whole or in part, is strictly prohibited.</a:t>
            </a:r>
            <a:endParaRPr lang="en-US" sz="1200" dirty="0">
              <a:solidFill>
                <a:schemeClr val="bg1"/>
              </a:solidFill>
              <a:latin typeface="Montserrat" panose="00000500000000000000" pitchFamily="2" charset="0"/>
            </a:endParaRPr>
          </a:p>
        </p:txBody>
      </p:sp>
      <p:sp>
        <p:nvSpPr>
          <p:cNvPr id="2" name="Title 1">
            <a:extLst>
              <a:ext uri="{FF2B5EF4-FFF2-40B4-BE49-F238E27FC236}">
                <a16:creationId xmlns:a16="http://schemas.microsoft.com/office/drawing/2014/main" id="{9E110DCC-0CE0-6DC2-855D-0DCE970377AF}"/>
              </a:ext>
            </a:extLst>
          </p:cNvPr>
          <p:cNvSpPr>
            <a:spLocks noGrp="1"/>
          </p:cNvSpPr>
          <p:nvPr>
            <p:ph type="title"/>
          </p:nvPr>
        </p:nvSpPr>
        <p:spPr>
          <a:xfrm>
            <a:off x="125885" y="31994"/>
            <a:ext cx="11227915" cy="922746"/>
          </a:xfrm>
        </p:spPr>
        <p:txBody>
          <a:bodyPr>
            <a:normAutofit/>
          </a:bodyPr>
          <a:lstStyle/>
          <a:p>
            <a:r>
              <a:rPr lang="en-US" b="1" i="1" dirty="0"/>
              <a:t>Steps for Administering the PHQ-2 to 9</a:t>
            </a:r>
          </a:p>
        </p:txBody>
      </p:sp>
      <p:sp>
        <p:nvSpPr>
          <p:cNvPr id="3" name="Content Placeholder 2">
            <a:extLst>
              <a:ext uri="{FF2B5EF4-FFF2-40B4-BE49-F238E27FC236}">
                <a16:creationId xmlns:a16="http://schemas.microsoft.com/office/drawing/2014/main" id="{38F42189-B315-AB57-9D53-452B3BD4CE67}"/>
              </a:ext>
            </a:extLst>
          </p:cNvPr>
          <p:cNvSpPr>
            <a:spLocks noGrp="1"/>
          </p:cNvSpPr>
          <p:nvPr>
            <p:ph idx="1"/>
          </p:nvPr>
        </p:nvSpPr>
        <p:spPr>
          <a:xfrm>
            <a:off x="125885" y="954740"/>
            <a:ext cx="11940230" cy="5222223"/>
          </a:xfrm>
        </p:spPr>
        <p:txBody>
          <a:bodyPr>
            <a:normAutofit/>
          </a:bodyPr>
          <a:lstStyle/>
          <a:p>
            <a:r>
              <a:rPr lang="en-US" sz="2000" b="0" i="0" u="none" strike="noStrike" baseline="0" dirty="0">
                <a:solidFill>
                  <a:srgbClr val="000000"/>
                </a:solidFill>
                <a:latin typeface="Times New Roman" panose="02020603050405020304" pitchFamily="18" charset="0"/>
              </a:rPr>
              <a:t>Conduct the interview in a private setting. </a:t>
            </a:r>
          </a:p>
          <a:p>
            <a:r>
              <a:rPr lang="en-US" sz="2000" b="0" i="0" u="none" strike="noStrike" baseline="0" dirty="0">
                <a:solidFill>
                  <a:srgbClr val="000000"/>
                </a:solidFill>
                <a:latin typeface="Times New Roman" panose="02020603050405020304" pitchFamily="18" charset="0"/>
              </a:rPr>
              <a:t>If an interpreter is used during resident interviews, the interpreter should not attempt to determine the intent behind what is being translated, the outcome of the interview, or the meaning or significance of the resident’s responses. </a:t>
            </a:r>
          </a:p>
          <a:p>
            <a:r>
              <a:rPr lang="en-US" sz="2000" b="0" i="0" u="none" strike="noStrike" baseline="0" dirty="0">
                <a:solidFill>
                  <a:srgbClr val="000000"/>
                </a:solidFill>
                <a:latin typeface="Times New Roman" panose="02020603050405020304" pitchFamily="18" charset="0"/>
              </a:rPr>
              <a:t>Sit so that the resident can see your face. Minimize glare by directing light sources away from the resident’s face. </a:t>
            </a:r>
          </a:p>
          <a:p>
            <a:r>
              <a:rPr lang="en-US" sz="2000" b="0" i="0" u="none" strike="noStrike" baseline="0" dirty="0">
                <a:solidFill>
                  <a:srgbClr val="000000"/>
                </a:solidFill>
                <a:latin typeface="Times New Roman" panose="02020603050405020304" pitchFamily="18" charset="0"/>
              </a:rPr>
              <a:t>Be sure the resident can hear you. </a:t>
            </a:r>
          </a:p>
          <a:p>
            <a:pPr lvl="1"/>
            <a:r>
              <a:rPr lang="en-US" sz="2000" b="0" i="0" u="none" strike="noStrike" baseline="0" dirty="0">
                <a:solidFill>
                  <a:srgbClr val="000000"/>
                </a:solidFill>
                <a:latin typeface="Times New Roman" panose="02020603050405020304" pitchFamily="18" charset="0"/>
              </a:rPr>
              <a:t>Residents with a hearing impairment should be </a:t>
            </a:r>
            <a:r>
              <a:rPr lang="en-US" sz="2000" b="0" i="1" u="none" strike="noStrike" baseline="0" dirty="0">
                <a:latin typeface="Times New Roman" panose="02020603050405020304" pitchFamily="18" charset="0"/>
              </a:rPr>
              <a:t>interviewed</a:t>
            </a:r>
            <a:r>
              <a:rPr lang="en-US" sz="2000" b="0" i="1" u="none" strike="noStrike" baseline="0" dirty="0">
                <a:solidFill>
                  <a:srgbClr val="8A0000"/>
                </a:solidFill>
                <a:latin typeface="Times New Roman" panose="02020603050405020304" pitchFamily="18" charset="0"/>
              </a:rPr>
              <a:t> </a:t>
            </a:r>
            <a:r>
              <a:rPr lang="en-US" sz="2000" b="0" i="0" u="none" strike="noStrike" baseline="0" dirty="0">
                <a:solidFill>
                  <a:srgbClr val="000000"/>
                </a:solidFill>
                <a:latin typeface="Times New Roman" panose="02020603050405020304" pitchFamily="18" charset="0"/>
              </a:rPr>
              <a:t>using their usual communication devices/techniques, as applicable</a:t>
            </a:r>
            <a:r>
              <a:rPr lang="en-US" sz="2000" b="0" i="1" u="none" strike="noStrike" baseline="0" dirty="0">
                <a:solidFill>
                  <a:srgbClr val="8A0000"/>
                </a:solidFill>
                <a:latin typeface="Times New Roman" panose="02020603050405020304" pitchFamily="18" charset="0"/>
              </a:rPr>
              <a:t>, </a:t>
            </a:r>
            <a:r>
              <a:rPr lang="en-US" sz="2000" b="0" i="1" u="none" strike="noStrike" baseline="0" dirty="0">
                <a:latin typeface="Times New Roman" panose="02020603050405020304" pitchFamily="18" charset="0"/>
              </a:rPr>
              <a:t>during the interview</a:t>
            </a:r>
            <a:r>
              <a:rPr lang="en-US" sz="2000" b="0" i="0" u="none" strike="noStrike" baseline="0" dirty="0">
                <a:latin typeface="Times New Roman" panose="02020603050405020304" pitchFamily="18" charset="0"/>
              </a:rPr>
              <a:t>. </a:t>
            </a:r>
          </a:p>
          <a:p>
            <a:pPr lvl="1"/>
            <a:r>
              <a:rPr lang="en-US" sz="2000" b="0" i="0" u="none" strike="noStrike" baseline="0" dirty="0">
                <a:solidFill>
                  <a:srgbClr val="000000"/>
                </a:solidFill>
                <a:latin typeface="Times New Roman" panose="02020603050405020304" pitchFamily="18" charset="0"/>
              </a:rPr>
              <a:t>Try an external assistive device (headphones or hearing amplifier) if you have any doubt about hearing ability. </a:t>
            </a:r>
          </a:p>
          <a:p>
            <a:pPr lvl="1"/>
            <a:r>
              <a:rPr lang="en-US" sz="2000" b="0" i="0" u="none" strike="noStrike" baseline="0" dirty="0">
                <a:solidFill>
                  <a:srgbClr val="000000"/>
                </a:solidFill>
                <a:latin typeface="Times New Roman" panose="02020603050405020304" pitchFamily="18" charset="0"/>
              </a:rPr>
              <a:t>Minimize background noise. </a:t>
            </a:r>
          </a:p>
          <a:p>
            <a:r>
              <a:rPr lang="en-US" sz="2000" b="0" i="0" u="none" strike="noStrike" baseline="0" dirty="0">
                <a:solidFill>
                  <a:srgbClr val="000000"/>
                </a:solidFill>
                <a:latin typeface="Times New Roman" panose="02020603050405020304" pitchFamily="18" charset="0"/>
              </a:rPr>
              <a:t>If you are administering the PHQ-</a:t>
            </a:r>
            <a:r>
              <a:rPr lang="en-US" sz="2000" b="0" i="1" u="none" strike="noStrike" baseline="0" dirty="0">
                <a:latin typeface="Times New Roman" panose="02020603050405020304" pitchFamily="18" charset="0"/>
              </a:rPr>
              <a:t>2 to </a:t>
            </a:r>
            <a:r>
              <a:rPr lang="en-US" sz="2000" b="0" i="0" u="none" strike="noStrike" baseline="0" dirty="0">
                <a:solidFill>
                  <a:srgbClr val="000000"/>
                </a:solidFill>
                <a:latin typeface="Times New Roman" panose="02020603050405020304" pitchFamily="18" charset="0"/>
              </a:rPr>
              <a:t>9© in paper form, be sure that the resident can see the print. Provide large print or assistive device (e.g., page magnifier) if necessary. </a:t>
            </a:r>
          </a:p>
          <a:p>
            <a:pPr marL="0" indent="0">
              <a:buNone/>
            </a:pPr>
            <a:endParaRPr lang="en-US" dirty="0"/>
          </a:p>
        </p:txBody>
      </p:sp>
    </p:spTree>
    <p:extLst>
      <p:ext uri="{BB962C8B-B14F-4D97-AF65-F5344CB8AC3E}">
        <p14:creationId xmlns:p14="http://schemas.microsoft.com/office/powerpoint/2010/main" val="31987656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516B8A8-703F-459F-A9E7-C8832923FA1D}"/>
              </a:ext>
            </a:extLst>
          </p:cNvPr>
          <p:cNvSpPr/>
          <p:nvPr/>
        </p:nvSpPr>
        <p:spPr>
          <a:xfrm>
            <a:off x="0" y="6451933"/>
            <a:ext cx="12192000" cy="406067"/>
          </a:xfrm>
          <a:prstGeom prst="rect">
            <a:avLst/>
          </a:prstGeom>
          <a:solidFill>
            <a:srgbClr val="C72032"/>
          </a:solidFill>
          <a:ln>
            <a:solidFill>
              <a:srgbClr val="C720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dirty="0">
              <a:latin typeface="Montserrat" panose="00000500000000000000" pitchFamily="2" charset="0"/>
            </a:endParaRPr>
          </a:p>
        </p:txBody>
      </p:sp>
      <p:pic>
        <p:nvPicPr>
          <p:cNvPr id="7" name="Picture 6" descr="Logo&#10;&#10;Description automatically generated">
            <a:extLst>
              <a:ext uri="{FF2B5EF4-FFF2-40B4-BE49-F238E27FC236}">
                <a16:creationId xmlns:a16="http://schemas.microsoft.com/office/drawing/2014/main" id="{3D1A405B-AF96-49B3-9EB2-F8DFD07F85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885" y="5757748"/>
            <a:ext cx="982477" cy="1068258"/>
          </a:xfrm>
          <a:prstGeom prst="rect">
            <a:avLst/>
          </a:prstGeom>
        </p:spPr>
      </p:pic>
      <p:sp>
        <p:nvSpPr>
          <p:cNvPr id="9" name="TextBox 8">
            <a:extLst>
              <a:ext uri="{FF2B5EF4-FFF2-40B4-BE49-F238E27FC236}">
                <a16:creationId xmlns:a16="http://schemas.microsoft.com/office/drawing/2014/main" id="{6F9D8DD6-A372-4EAF-8439-C205E32A33FB}"/>
              </a:ext>
            </a:extLst>
          </p:cNvPr>
          <p:cNvSpPr txBox="1"/>
          <p:nvPr/>
        </p:nvSpPr>
        <p:spPr>
          <a:xfrm>
            <a:off x="1122217" y="6478911"/>
            <a:ext cx="11055927" cy="369332"/>
          </a:xfrm>
          <a:prstGeom prst="rect">
            <a:avLst/>
          </a:prstGeom>
          <a:noFill/>
        </p:spPr>
        <p:txBody>
          <a:bodyPr wrap="square">
            <a:spAutoFit/>
          </a:bodyPr>
          <a:lstStyle/>
          <a:p>
            <a:r>
              <a:rPr lang="en-US" sz="900" dirty="0">
                <a:solidFill>
                  <a:schemeClr val="bg1"/>
                </a:solidFill>
                <a:effectLst/>
                <a:latin typeface="Montserrat" panose="00000500000000000000" pitchFamily="2" charset="0"/>
              </a:rPr>
              <a:t>Therapy services and intellectual property provided by Functional Pathways. ©2023 All rights reserved. This information and materials were created by and is proprietary to Functional Pathways of Tennessee, LLC. Any unauthorized use, dissemination, distribution, or copying of this information and material, in whole or in part, is strictly prohibited.</a:t>
            </a:r>
            <a:endParaRPr lang="en-US" sz="1200" dirty="0">
              <a:solidFill>
                <a:schemeClr val="bg1"/>
              </a:solidFill>
              <a:latin typeface="Montserrat" panose="00000500000000000000" pitchFamily="2" charset="0"/>
            </a:endParaRPr>
          </a:p>
        </p:txBody>
      </p:sp>
      <p:sp>
        <p:nvSpPr>
          <p:cNvPr id="2" name="Title 1">
            <a:extLst>
              <a:ext uri="{FF2B5EF4-FFF2-40B4-BE49-F238E27FC236}">
                <a16:creationId xmlns:a16="http://schemas.microsoft.com/office/drawing/2014/main" id="{9E110DCC-0CE0-6DC2-855D-0DCE970377AF}"/>
              </a:ext>
            </a:extLst>
          </p:cNvPr>
          <p:cNvSpPr>
            <a:spLocks noGrp="1"/>
          </p:cNvSpPr>
          <p:nvPr>
            <p:ph type="title"/>
          </p:nvPr>
        </p:nvSpPr>
        <p:spPr>
          <a:xfrm>
            <a:off x="125885" y="31994"/>
            <a:ext cx="11227915" cy="922746"/>
          </a:xfrm>
        </p:spPr>
        <p:txBody>
          <a:bodyPr>
            <a:normAutofit/>
          </a:bodyPr>
          <a:lstStyle/>
          <a:p>
            <a:r>
              <a:rPr lang="en-US" b="1" i="1" dirty="0"/>
              <a:t>Steps for Administering the PHQ-2 to 9</a:t>
            </a:r>
          </a:p>
        </p:txBody>
      </p:sp>
      <p:sp>
        <p:nvSpPr>
          <p:cNvPr id="3" name="Content Placeholder 2">
            <a:extLst>
              <a:ext uri="{FF2B5EF4-FFF2-40B4-BE49-F238E27FC236}">
                <a16:creationId xmlns:a16="http://schemas.microsoft.com/office/drawing/2014/main" id="{38F42189-B315-AB57-9D53-452B3BD4CE67}"/>
              </a:ext>
            </a:extLst>
          </p:cNvPr>
          <p:cNvSpPr>
            <a:spLocks noGrp="1"/>
          </p:cNvSpPr>
          <p:nvPr>
            <p:ph idx="1"/>
          </p:nvPr>
        </p:nvSpPr>
        <p:spPr>
          <a:xfrm>
            <a:off x="125885" y="954740"/>
            <a:ext cx="11227915" cy="5222223"/>
          </a:xfrm>
        </p:spPr>
        <p:txBody>
          <a:bodyPr>
            <a:normAutofit/>
          </a:bodyPr>
          <a:lstStyle/>
          <a:p>
            <a:r>
              <a:rPr lang="en-US" sz="2400" b="0" i="0" u="none" strike="noStrike" baseline="0" dirty="0">
                <a:solidFill>
                  <a:srgbClr val="000000"/>
                </a:solidFill>
                <a:latin typeface="Times New Roman" panose="02020603050405020304" pitchFamily="18" charset="0"/>
              </a:rPr>
              <a:t>Explain the reason for the interview before beginning. </a:t>
            </a:r>
          </a:p>
          <a:p>
            <a:pPr lvl="1"/>
            <a:r>
              <a:rPr lang="en-US" b="1" i="0" u="none" strike="noStrike" baseline="0" dirty="0">
                <a:solidFill>
                  <a:srgbClr val="000000"/>
                </a:solidFill>
              </a:rPr>
              <a:t>Suggested language: </a:t>
            </a:r>
            <a:r>
              <a:rPr lang="en-US" b="0" i="0" u="none" strike="noStrike" baseline="0" dirty="0">
                <a:solidFill>
                  <a:srgbClr val="000000"/>
                </a:solidFill>
              </a:rPr>
              <a:t>“I am going to ask you some questions about your mood and feelings over the past 2 weeks. I will also ask about some common problems that are known to go along with feeling down. Some of the questions might seem personal, but everyone is asked to answer them. This will help us provide you with better care.” </a:t>
            </a:r>
          </a:p>
          <a:p>
            <a:r>
              <a:rPr lang="en-US" sz="2400" b="0" i="0" u="none" strike="noStrike" baseline="0" dirty="0">
                <a:solidFill>
                  <a:srgbClr val="000000"/>
                </a:solidFill>
              </a:rPr>
              <a:t>Explain and /or show the interview response choices. A cue card with the response choices clearly written in large print might help the resident comprehend the response choices. </a:t>
            </a:r>
          </a:p>
          <a:p>
            <a:pPr lvl="1"/>
            <a:r>
              <a:rPr lang="en-US" b="1" i="0" u="none" strike="noStrike" baseline="0" dirty="0">
                <a:solidFill>
                  <a:srgbClr val="000000"/>
                </a:solidFill>
              </a:rPr>
              <a:t>Suggested language: </a:t>
            </a:r>
            <a:r>
              <a:rPr lang="en-US" b="0" i="0" u="none" strike="noStrike" baseline="0" dirty="0">
                <a:solidFill>
                  <a:srgbClr val="000000"/>
                </a:solidFill>
              </a:rPr>
              <a:t>“I am going to ask you how often you have been bothered by a particular problem over the last 2 weeks. I will give you the choices that you see on this card.” (Say while pointing to cue card): “0-1 days—never or 1 day, 2-6 days—several days, 7-11 days—half or more of the days, or 12-14 days—nearly every day.” </a:t>
            </a:r>
          </a:p>
          <a:p>
            <a:pPr marL="0" indent="0">
              <a:buNone/>
            </a:pPr>
            <a:endParaRPr lang="en-US" dirty="0"/>
          </a:p>
        </p:txBody>
      </p:sp>
    </p:spTree>
    <p:extLst>
      <p:ext uri="{BB962C8B-B14F-4D97-AF65-F5344CB8AC3E}">
        <p14:creationId xmlns:p14="http://schemas.microsoft.com/office/powerpoint/2010/main" val="1731006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516B8A8-703F-459F-A9E7-C8832923FA1D}"/>
              </a:ext>
            </a:extLst>
          </p:cNvPr>
          <p:cNvSpPr/>
          <p:nvPr/>
        </p:nvSpPr>
        <p:spPr>
          <a:xfrm>
            <a:off x="0" y="6451933"/>
            <a:ext cx="12192000" cy="406067"/>
          </a:xfrm>
          <a:prstGeom prst="rect">
            <a:avLst/>
          </a:prstGeom>
          <a:solidFill>
            <a:srgbClr val="C72032"/>
          </a:solidFill>
          <a:ln>
            <a:solidFill>
              <a:srgbClr val="C720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dirty="0">
              <a:latin typeface="Montserrat" panose="00000500000000000000" pitchFamily="2" charset="0"/>
            </a:endParaRPr>
          </a:p>
        </p:txBody>
      </p:sp>
      <p:pic>
        <p:nvPicPr>
          <p:cNvPr id="7" name="Picture 6" descr="Logo&#10;&#10;Description automatically generated">
            <a:extLst>
              <a:ext uri="{FF2B5EF4-FFF2-40B4-BE49-F238E27FC236}">
                <a16:creationId xmlns:a16="http://schemas.microsoft.com/office/drawing/2014/main" id="{3D1A405B-AF96-49B3-9EB2-F8DFD07F85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885" y="5757748"/>
            <a:ext cx="982477" cy="1068258"/>
          </a:xfrm>
          <a:prstGeom prst="rect">
            <a:avLst/>
          </a:prstGeom>
        </p:spPr>
      </p:pic>
      <p:sp>
        <p:nvSpPr>
          <p:cNvPr id="9" name="TextBox 8">
            <a:extLst>
              <a:ext uri="{FF2B5EF4-FFF2-40B4-BE49-F238E27FC236}">
                <a16:creationId xmlns:a16="http://schemas.microsoft.com/office/drawing/2014/main" id="{6F9D8DD6-A372-4EAF-8439-C205E32A33FB}"/>
              </a:ext>
            </a:extLst>
          </p:cNvPr>
          <p:cNvSpPr txBox="1"/>
          <p:nvPr/>
        </p:nvSpPr>
        <p:spPr>
          <a:xfrm>
            <a:off x="1122217" y="6478911"/>
            <a:ext cx="11055927" cy="369332"/>
          </a:xfrm>
          <a:prstGeom prst="rect">
            <a:avLst/>
          </a:prstGeom>
          <a:noFill/>
        </p:spPr>
        <p:txBody>
          <a:bodyPr wrap="square">
            <a:spAutoFit/>
          </a:bodyPr>
          <a:lstStyle/>
          <a:p>
            <a:r>
              <a:rPr lang="en-US" sz="900" dirty="0">
                <a:solidFill>
                  <a:schemeClr val="bg1"/>
                </a:solidFill>
                <a:effectLst/>
                <a:latin typeface="Montserrat" panose="00000500000000000000" pitchFamily="2" charset="0"/>
              </a:rPr>
              <a:t>Therapy services and intellectual property provided by Functional Pathways. ©2023 All rights reserved. This information and materials were created by and is proprietary to Functional Pathways of Tennessee, LLC. Any unauthorized use, dissemination, distribution, or copying of this information and material, in whole or in part, is strictly prohibited.</a:t>
            </a:r>
            <a:endParaRPr lang="en-US" sz="1200" dirty="0">
              <a:solidFill>
                <a:schemeClr val="bg1"/>
              </a:solidFill>
              <a:latin typeface="Montserrat" panose="00000500000000000000" pitchFamily="2" charset="0"/>
            </a:endParaRPr>
          </a:p>
        </p:txBody>
      </p:sp>
      <p:sp>
        <p:nvSpPr>
          <p:cNvPr id="2" name="Title 1">
            <a:extLst>
              <a:ext uri="{FF2B5EF4-FFF2-40B4-BE49-F238E27FC236}">
                <a16:creationId xmlns:a16="http://schemas.microsoft.com/office/drawing/2014/main" id="{9E110DCC-0CE0-6DC2-855D-0DCE970377AF}"/>
              </a:ext>
            </a:extLst>
          </p:cNvPr>
          <p:cNvSpPr>
            <a:spLocks noGrp="1"/>
          </p:cNvSpPr>
          <p:nvPr>
            <p:ph type="title"/>
          </p:nvPr>
        </p:nvSpPr>
        <p:spPr>
          <a:xfrm>
            <a:off x="125885" y="31994"/>
            <a:ext cx="11227915" cy="772047"/>
          </a:xfrm>
        </p:spPr>
        <p:txBody>
          <a:bodyPr/>
          <a:lstStyle/>
          <a:p>
            <a:r>
              <a:rPr lang="en-US" b="1" i="1" dirty="0"/>
              <a:t>Steps for Administering the PHQ-2 to 9</a:t>
            </a:r>
          </a:p>
        </p:txBody>
      </p:sp>
      <p:sp>
        <p:nvSpPr>
          <p:cNvPr id="3" name="Content Placeholder 2">
            <a:extLst>
              <a:ext uri="{FF2B5EF4-FFF2-40B4-BE49-F238E27FC236}">
                <a16:creationId xmlns:a16="http://schemas.microsoft.com/office/drawing/2014/main" id="{38F42189-B315-AB57-9D53-452B3BD4CE67}"/>
              </a:ext>
            </a:extLst>
          </p:cNvPr>
          <p:cNvSpPr>
            <a:spLocks noGrp="1"/>
          </p:cNvSpPr>
          <p:nvPr>
            <p:ph idx="1"/>
          </p:nvPr>
        </p:nvSpPr>
        <p:spPr>
          <a:xfrm>
            <a:off x="236483" y="831020"/>
            <a:ext cx="11829632" cy="5345944"/>
          </a:xfrm>
        </p:spPr>
        <p:txBody>
          <a:bodyPr>
            <a:normAutofit lnSpcReduction="10000"/>
          </a:bodyPr>
          <a:lstStyle/>
          <a:p>
            <a:r>
              <a:rPr lang="en-US" sz="2000" b="0" i="1" u="none" strike="noStrike" baseline="0" dirty="0"/>
              <a:t>Ask the first two questions of the Resident Mood Interview (PHQ-2 to 9©)</a:t>
            </a:r>
            <a:r>
              <a:rPr lang="en-US" sz="2000" b="0" i="0" u="none" strike="noStrike" baseline="0" dirty="0"/>
              <a:t>. </a:t>
            </a:r>
            <a:r>
              <a:rPr lang="en-US" sz="2000" b="1" i="0" u="none" strike="noStrike" baseline="0" dirty="0"/>
              <a:t>Suggested language: </a:t>
            </a:r>
            <a:r>
              <a:rPr lang="en-US" sz="2000" b="0" i="0" u="none" strike="noStrike" baseline="0" dirty="0"/>
              <a:t>“Over the last 2 weeks, have you been bothered by any of the following problems?” </a:t>
            </a:r>
          </a:p>
          <a:p>
            <a:r>
              <a:rPr lang="en-US" sz="2000" b="0" i="1" u="none" strike="noStrike" baseline="0" dirty="0"/>
              <a:t>F</a:t>
            </a:r>
            <a:r>
              <a:rPr lang="en-US" sz="2000" b="0" i="0" u="none" strike="noStrike" baseline="0" dirty="0"/>
              <a:t>or each </a:t>
            </a:r>
            <a:r>
              <a:rPr lang="en-US" sz="2000" b="0" i="1" u="none" strike="noStrike" baseline="0" dirty="0"/>
              <a:t>of the </a:t>
            </a:r>
            <a:r>
              <a:rPr lang="en-US" sz="2000" b="0" i="0" u="none" strike="noStrike" baseline="0" dirty="0"/>
              <a:t>question</a:t>
            </a:r>
            <a:r>
              <a:rPr lang="en-US" sz="2000" b="0" i="1" u="none" strike="noStrike" baseline="0" dirty="0"/>
              <a:t>s</a:t>
            </a:r>
            <a:r>
              <a:rPr lang="en-US" sz="2000" b="0" i="0" u="none" strike="noStrike" baseline="0" dirty="0"/>
              <a:t>: Read the item as it is written. </a:t>
            </a:r>
          </a:p>
          <a:p>
            <a:r>
              <a:rPr lang="en-US" sz="2000" b="0" i="0" u="none" strike="noStrike" baseline="0" dirty="0"/>
              <a:t>Do not provide definitions because the meaning </a:t>
            </a:r>
            <a:r>
              <a:rPr lang="en-US" sz="2000" b="1" i="0" u="none" strike="noStrike" baseline="0" dirty="0"/>
              <a:t>must be </a:t>
            </a:r>
            <a:r>
              <a:rPr lang="en-US" sz="2000" b="0" i="0" u="none" strike="noStrike" baseline="0" dirty="0"/>
              <a:t>based on the resident’s interpretation. For example, the resident defines for </a:t>
            </a:r>
            <a:r>
              <a:rPr lang="en-US" sz="2000" b="0" i="1" u="none" strike="noStrike" baseline="0" dirty="0"/>
              <a:t>them</a:t>
            </a:r>
            <a:r>
              <a:rPr lang="en-US" sz="2000" b="0" i="0" u="none" strike="noStrike" baseline="0" dirty="0"/>
              <a:t>self what “tired” means; the item should be scored based on the resident’s interpretation. </a:t>
            </a:r>
          </a:p>
          <a:p>
            <a:r>
              <a:rPr lang="en-US" sz="2000" b="0" i="0" u="none" strike="noStrike" baseline="0" dirty="0"/>
              <a:t>Each question </a:t>
            </a:r>
            <a:r>
              <a:rPr lang="en-US" sz="2000" b="1" i="0" u="none" strike="noStrike" baseline="0" dirty="0"/>
              <a:t>must be </a:t>
            </a:r>
            <a:r>
              <a:rPr lang="en-US" sz="2000" b="0" i="0" u="none" strike="noStrike" baseline="0" dirty="0"/>
              <a:t>asked in sequence to assess </a:t>
            </a:r>
            <a:r>
              <a:rPr lang="en-US" sz="2000" b="0" i="1" u="none" strike="noStrike" baseline="0" dirty="0"/>
              <a:t>Symptom P</a:t>
            </a:r>
            <a:r>
              <a:rPr lang="en-US" sz="2000" b="0" i="0" u="none" strike="noStrike" baseline="0" dirty="0"/>
              <a:t>resence (column 1) and </a:t>
            </a:r>
            <a:r>
              <a:rPr lang="en-US" sz="2000" b="0" i="1" u="none" strike="noStrike" baseline="0" dirty="0"/>
              <a:t>Symptom F</a:t>
            </a:r>
            <a:r>
              <a:rPr lang="en-US" sz="2000" b="0" i="0" u="none" strike="noStrike" baseline="0" dirty="0"/>
              <a:t>requency (column 2) before proceeding to the next question. </a:t>
            </a:r>
          </a:p>
          <a:p>
            <a:r>
              <a:rPr lang="en-US" sz="2000" b="0" i="0" u="none" strike="noStrike" baseline="0" dirty="0"/>
              <a:t>Enter code 9 </a:t>
            </a:r>
            <a:r>
              <a:rPr lang="en-US" sz="2000" b="0" i="1" u="none" strike="noStrike" baseline="0" dirty="0"/>
              <a:t>in Column 1 and leave Column 2 blank if the resident was unable or chose not to complete the assessment or responded nonsensically. A </a:t>
            </a:r>
            <a:r>
              <a:rPr lang="en-US" sz="2000" b="1" i="1" u="none" strike="noStrike" baseline="0" dirty="0"/>
              <a:t>nonsensical </a:t>
            </a:r>
            <a:r>
              <a:rPr lang="en-US" sz="2000" b="0" i="1" u="none" strike="noStrike" baseline="0" dirty="0"/>
              <a:t>response is one </a:t>
            </a:r>
            <a:r>
              <a:rPr lang="en-US" sz="2000" b="0" i="0" u="none" strike="noStrike" baseline="0" dirty="0"/>
              <a:t>that is unrelated, incomprehensible, or incoherent or if the resident’s response is not informative with respect to the item being rated (e.g., when asked the question about “poor appetite or overeating,” the resident answers, “I always win at poker.”). </a:t>
            </a:r>
          </a:p>
          <a:p>
            <a:r>
              <a:rPr lang="en-US" sz="2000" b="0" i="0" u="none" strike="noStrike" baseline="0" dirty="0"/>
              <a:t>For a </a:t>
            </a:r>
            <a:r>
              <a:rPr lang="en-US" sz="2000" b="1" i="0" u="none" strike="noStrike" baseline="0" dirty="0"/>
              <a:t>yes </a:t>
            </a:r>
            <a:r>
              <a:rPr lang="en-US" sz="2000" b="0" i="0" u="none" strike="noStrike" baseline="0" dirty="0"/>
              <a:t>response, ask the resident to tell you how often </a:t>
            </a:r>
            <a:r>
              <a:rPr lang="en-US" sz="2000" b="0" i="1" u="none" strike="noStrike" baseline="0" dirty="0"/>
              <a:t>they were </a:t>
            </a:r>
            <a:r>
              <a:rPr lang="en-US" sz="2000" b="0" i="0" u="none" strike="noStrike" baseline="0" dirty="0"/>
              <a:t>bothered by the symptom over the last </a:t>
            </a:r>
            <a:r>
              <a:rPr lang="en-US" sz="2000" b="0" i="1" u="none" strike="noStrike" baseline="0" dirty="0"/>
              <a:t>2 weeks</a:t>
            </a:r>
            <a:r>
              <a:rPr lang="en-US" sz="2000" b="0" i="0" u="none" strike="noStrike" baseline="0" dirty="0"/>
              <a:t>. Use the response choices in D0</a:t>
            </a:r>
            <a:r>
              <a:rPr lang="en-US" sz="2000" b="0" i="1" u="none" strike="noStrike" baseline="0" dirty="0"/>
              <a:t>15</a:t>
            </a:r>
            <a:r>
              <a:rPr lang="en-US" sz="2000" b="0" i="0" u="none" strike="noStrike" baseline="0" dirty="0"/>
              <a:t>0 Column 2, Symptom Frequency. Start by asking the resident the number of days that </a:t>
            </a:r>
            <a:r>
              <a:rPr lang="en-US" sz="2000" b="0" i="1" u="none" strike="noStrike" baseline="0" dirty="0"/>
              <a:t>they were </a:t>
            </a:r>
            <a:r>
              <a:rPr lang="en-US" sz="2000" b="0" i="0" u="none" strike="noStrike" baseline="0" dirty="0"/>
              <a:t>bothered by the symptom and read and show cue card with frequency categories/descriptions (0-1 days—never or 1 day, 2-6 days—several days, 7-11 days—half or more of the days, or 12-14 days—nearly every day). </a:t>
            </a:r>
          </a:p>
          <a:p>
            <a:endParaRPr lang="en-US" sz="1800" b="0" i="0" u="none" strike="noStrike" baseline="0" dirty="0">
              <a:solidFill>
                <a:srgbClr val="000000"/>
              </a:solidFill>
              <a:latin typeface="Times New Roman" panose="02020603050405020304" pitchFamily="18" charset="0"/>
            </a:endParaRPr>
          </a:p>
          <a:p>
            <a:pPr marL="457200" lvl="1" indent="0">
              <a:buNone/>
            </a:pPr>
            <a:endParaRPr lang="en-US" dirty="0"/>
          </a:p>
          <a:p>
            <a:pPr marL="457200" lvl="1" indent="0">
              <a:buNone/>
            </a:pPr>
            <a:endParaRPr lang="en-US" dirty="0"/>
          </a:p>
        </p:txBody>
      </p:sp>
    </p:spTree>
    <p:extLst>
      <p:ext uri="{BB962C8B-B14F-4D97-AF65-F5344CB8AC3E}">
        <p14:creationId xmlns:p14="http://schemas.microsoft.com/office/powerpoint/2010/main" val="12429637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516B8A8-703F-459F-A9E7-C8832923FA1D}"/>
              </a:ext>
            </a:extLst>
          </p:cNvPr>
          <p:cNvSpPr/>
          <p:nvPr/>
        </p:nvSpPr>
        <p:spPr>
          <a:xfrm>
            <a:off x="0" y="6451933"/>
            <a:ext cx="12192000" cy="406067"/>
          </a:xfrm>
          <a:prstGeom prst="rect">
            <a:avLst/>
          </a:prstGeom>
          <a:solidFill>
            <a:srgbClr val="C72032"/>
          </a:solidFill>
          <a:ln>
            <a:solidFill>
              <a:srgbClr val="C720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dirty="0">
              <a:latin typeface="Montserrat" panose="00000500000000000000" pitchFamily="2" charset="0"/>
            </a:endParaRPr>
          </a:p>
        </p:txBody>
      </p:sp>
      <p:pic>
        <p:nvPicPr>
          <p:cNvPr id="7" name="Picture 6" descr="Logo&#10;&#10;Description automatically generated">
            <a:extLst>
              <a:ext uri="{FF2B5EF4-FFF2-40B4-BE49-F238E27FC236}">
                <a16:creationId xmlns:a16="http://schemas.microsoft.com/office/drawing/2014/main" id="{3D1A405B-AF96-49B3-9EB2-F8DFD07F85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885" y="5757748"/>
            <a:ext cx="982477" cy="1068258"/>
          </a:xfrm>
          <a:prstGeom prst="rect">
            <a:avLst/>
          </a:prstGeom>
        </p:spPr>
      </p:pic>
      <p:sp>
        <p:nvSpPr>
          <p:cNvPr id="9" name="TextBox 8">
            <a:extLst>
              <a:ext uri="{FF2B5EF4-FFF2-40B4-BE49-F238E27FC236}">
                <a16:creationId xmlns:a16="http://schemas.microsoft.com/office/drawing/2014/main" id="{6F9D8DD6-A372-4EAF-8439-C205E32A33FB}"/>
              </a:ext>
            </a:extLst>
          </p:cNvPr>
          <p:cNvSpPr txBox="1"/>
          <p:nvPr/>
        </p:nvSpPr>
        <p:spPr>
          <a:xfrm>
            <a:off x="1122217" y="6478911"/>
            <a:ext cx="11055927" cy="369332"/>
          </a:xfrm>
          <a:prstGeom prst="rect">
            <a:avLst/>
          </a:prstGeom>
          <a:noFill/>
        </p:spPr>
        <p:txBody>
          <a:bodyPr wrap="square">
            <a:spAutoFit/>
          </a:bodyPr>
          <a:lstStyle/>
          <a:p>
            <a:r>
              <a:rPr lang="en-US" sz="900" dirty="0">
                <a:solidFill>
                  <a:schemeClr val="bg1"/>
                </a:solidFill>
                <a:effectLst/>
                <a:latin typeface="Montserrat" panose="00000500000000000000" pitchFamily="2" charset="0"/>
              </a:rPr>
              <a:t>Therapy services and intellectual property provided by Functional Pathways. ©2023 All rights reserved. This information and materials were created by and is proprietary to Functional Pathways of Tennessee, LLC. Any unauthorized use, dissemination, distribution, or copying of this information and material, in whole or in part, is strictly prohibited.</a:t>
            </a:r>
            <a:endParaRPr lang="en-US" sz="1200" dirty="0">
              <a:solidFill>
                <a:schemeClr val="bg1"/>
              </a:solidFill>
              <a:latin typeface="Montserrat" panose="00000500000000000000" pitchFamily="2" charset="0"/>
            </a:endParaRPr>
          </a:p>
        </p:txBody>
      </p:sp>
      <p:sp>
        <p:nvSpPr>
          <p:cNvPr id="2" name="Title 1">
            <a:extLst>
              <a:ext uri="{FF2B5EF4-FFF2-40B4-BE49-F238E27FC236}">
                <a16:creationId xmlns:a16="http://schemas.microsoft.com/office/drawing/2014/main" id="{9E110DCC-0CE0-6DC2-855D-0DCE970377AF}"/>
              </a:ext>
            </a:extLst>
          </p:cNvPr>
          <p:cNvSpPr>
            <a:spLocks noGrp="1"/>
          </p:cNvSpPr>
          <p:nvPr>
            <p:ph type="title"/>
          </p:nvPr>
        </p:nvSpPr>
        <p:spPr>
          <a:xfrm>
            <a:off x="125885" y="31994"/>
            <a:ext cx="11227915" cy="772047"/>
          </a:xfrm>
        </p:spPr>
        <p:txBody>
          <a:bodyPr/>
          <a:lstStyle/>
          <a:p>
            <a:r>
              <a:rPr lang="en-US" b="1" i="1" dirty="0"/>
              <a:t>Steps for Administering the PHQ-2 to 9</a:t>
            </a:r>
          </a:p>
        </p:txBody>
      </p:sp>
      <p:sp>
        <p:nvSpPr>
          <p:cNvPr id="3" name="Content Placeholder 2">
            <a:extLst>
              <a:ext uri="{FF2B5EF4-FFF2-40B4-BE49-F238E27FC236}">
                <a16:creationId xmlns:a16="http://schemas.microsoft.com/office/drawing/2014/main" id="{38F42189-B315-AB57-9D53-452B3BD4CE67}"/>
              </a:ext>
            </a:extLst>
          </p:cNvPr>
          <p:cNvSpPr>
            <a:spLocks noGrp="1"/>
          </p:cNvSpPr>
          <p:nvPr>
            <p:ph idx="1"/>
          </p:nvPr>
        </p:nvSpPr>
        <p:spPr>
          <a:xfrm>
            <a:off x="236483" y="831020"/>
            <a:ext cx="11117317" cy="5345944"/>
          </a:xfrm>
        </p:spPr>
        <p:txBody>
          <a:bodyPr>
            <a:normAutofit/>
          </a:bodyPr>
          <a:lstStyle/>
          <a:p>
            <a:r>
              <a:rPr lang="en-US" sz="2000" b="0" i="1" u="none" strike="noStrike" baseline="0" dirty="0"/>
              <a:t>Determine whether to ask the remaining seven questions (D0150C to D0150I) of the Resident Mood Interview (PHQ-2 to 9©). Whether or not further evaluation of a resident’s mood is needed depends on the resident’s responses to the first two questions (D0150A and D0150B) of the Resident Mood Interview. </a:t>
            </a:r>
          </a:p>
          <a:p>
            <a:pPr lvl="1"/>
            <a:r>
              <a:rPr lang="en-US" sz="2000" b="0" i="1" u="none" strike="noStrike" baseline="0" dirty="0"/>
              <a:t>If </a:t>
            </a:r>
            <a:r>
              <a:rPr lang="en-US" sz="2000" b="1" i="1" u="none" strike="noStrike" baseline="0" dirty="0"/>
              <a:t>both </a:t>
            </a:r>
            <a:r>
              <a:rPr lang="en-US" sz="2000" b="0" i="1" u="none" strike="noStrike" baseline="0" dirty="0"/>
              <a:t>D0150A1 and D0150B1 are coded 9, OR </a:t>
            </a:r>
            <a:r>
              <a:rPr lang="en-US" sz="2000" b="1" i="1" u="none" strike="noStrike" baseline="0" dirty="0"/>
              <a:t>both </a:t>
            </a:r>
            <a:r>
              <a:rPr lang="en-US" sz="2000" b="0" i="1" u="none" strike="noStrike" baseline="0" dirty="0"/>
              <a:t>D0150A2 and D0150B2 are coded 0 or 1, </a:t>
            </a:r>
            <a:r>
              <a:rPr lang="en-US" sz="2000" b="1" i="1" u="none" strike="noStrike" baseline="0" dirty="0"/>
              <a:t>end </a:t>
            </a:r>
            <a:r>
              <a:rPr lang="en-US" sz="2000" b="0" i="1" u="none" strike="noStrike" baseline="0" dirty="0"/>
              <a:t>the PHQ interview; otherwise continue.</a:t>
            </a:r>
          </a:p>
          <a:p>
            <a:pPr lvl="1"/>
            <a:r>
              <a:rPr lang="en-US" sz="2000" b="0" i="1" u="none" strike="noStrike" baseline="0" dirty="0"/>
              <a:t> If </a:t>
            </a:r>
            <a:r>
              <a:rPr lang="en-US" sz="2000" b="1" i="1" u="none" strike="noStrike" baseline="0" dirty="0"/>
              <a:t>both </a:t>
            </a:r>
            <a:r>
              <a:rPr lang="en-US" sz="2000" b="0" i="1" u="none" strike="noStrike" baseline="0" dirty="0"/>
              <a:t>D0150A1 and D0150B1 are coded 9, leave D0150A2 and D0150B2 </a:t>
            </a:r>
            <a:r>
              <a:rPr lang="en-US" sz="2000" b="1" i="1" u="none" strike="noStrike" baseline="0" dirty="0"/>
              <a:t>blank, </a:t>
            </a:r>
            <a:r>
              <a:rPr lang="en-US" sz="2000" b="0" i="1" u="none" strike="noStrike" baseline="0" dirty="0"/>
              <a:t>then end the PHQ-2© and leave D0160, Total Severity Score blank. </a:t>
            </a:r>
            <a:endParaRPr lang="en-US" sz="2000" b="0" i="0" u="none" strike="noStrike" baseline="0" dirty="0"/>
          </a:p>
          <a:p>
            <a:pPr lvl="1"/>
            <a:r>
              <a:rPr lang="en-US" sz="2000" b="0" i="1" u="none" strike="noStrike" baseline="0" dirty="0"/>
              <a:t>If </a:t>
            </a:r>
            <a:r>
              <a:rPr lang="en-US" sz="2000" b="1" i="1" u="none" strike="noStrike" baseline="0" dirty="0"/>
              <a:t>both </a:t>
            </a:r>
            <a:r>
              <a:rPr lang="en-US" sz="2000" b="0" i="1" u="none" strike="noStrike" baseline="0" dirty="0"/>
              <a:t>D0150A2 and D0150B2 are </a:t>
            </a:r>
            <a:r>
              <a:rPr lang="en-US" sz="2000" b="1" i="1" u="none" strike="noStrike" baseline="0" dirty="0"/>
              <a:t>coded 0 or 1</a:t>
            </a:r>
            <a:r>
              <a:rPr lang="en-US" sz="2000" b="0" i="1" u="none" strike="noStrike" baseline="0" dirty="0"/>
              <a:t>, then end the PHQ-2© and enter the total score from D0150A2 and D0150B2 in D0160, Total Severity Score. </a:t>
            </a:r>
            <a:endParaRPr lang="en-US" sz="2000" b="0" i="0" u="none" strike="noStrike" baseline="0" dirty="0"/>
          </a:p>
          <a:p>
            <a:endParaRPr lang="en-US" sz="2000" b="0" i="0" u="none" strike="noStrike" baseline="0" dirty="0"/>
          </a:p>
          <a:p>
            <a:endParaRPr lang="en-US" sz="2000" b="0" i="1" u="none" strike="noStrike" baseline="0" dirty="0"/>
          </a:p>
          <a:p>
            <a:endParaRPr lang="en-US" sz="2000" b="0" i="1" u="none" strike="noStrike" baseline="0" dirty="0"/>
          </a:p>
          <a:p>
            <a:r>
              <a:rPr lang="en-US" sz="2000" b="0" i="1" u="none" strike="noStrike" baseline="0" dirty="0"/>
              <a:t>For all other scenarios, proceed to ask the remaining seven questions (D0150C to D0150I of the PHQ-9©) and complete D0160, Total Severity Score. </a:t>
            </a:r>
            <a:endParaRPr lang="en-US" sz="2000" b="0" i="0" u="none" strike="noStrike" baseline="0" dirty="0"/>
          </a:p>
          <a:p>
            <a:endParaRPr lang="en-US" sz="1800" b="0" i="0" u="none" strike="noStrike" baseline="0" dirty="0">
              <a:solidFill>
                <a:srgbClr val="8A0000"/>
              </a:solidFill>
              <a:latin typeface="Times New Roman" panose="02020603050405020304" pitchFamily="18" charset="0"/>
            </a:endParaRPr>
          </a:p>
          <a:p>
            <a:pPr marL="457200" lvl="1" indent="0">
              <a:buNone/>
            </a:pPr>
            <a:endParaRPr lang="en-US" dirty="0"/>
          </a:p>
        </p:txBody>
      </p:sp>
      <p:pic>
        <p:nvPicPr>
          <p:cNvPr id="6" name="Picture 5">
            <a:extLst>
              <a:ext uri="{FF2B5EF4-FFF2-40B4-BE49-F238E27FC236}">
                <a16:creationId xmlns:a16="http://schemas.microsoft.com/office/drawing/2014/main" id="{99D79297-6F72-CE99-F140-9308E2C53213}"/>
              </a:ext>
            </a:extLst>
          </p:cNvPr>
          <p:cNvPicPr>
            <a:picLocks noChangeAspect="1"/>
          </p:cNvPicPr>
          <p:nvPr/>
        </p:nvPicPr>
        <p:blipFill>
          <a:blip r:embed="rId3"/>
          <a:stretch>
            <a:fillRect/>
          </a:stretch>
        </p:blipFill>
        <p:spPr>
          <a:xfrm>
            <a:off x="838200" y="3949347"/>
            <a:ext cx="9921404" cy="838109"/>
          </a:xfrm>
          <a:prstGeom prst="rect">
            <a:avLst/>
          </a:prstGeom>
        </p:spPr>
      </p:pic>
    </p:spTree>
    <p:extLst>
      <p:ext uri="{BB962C8B-B14F-4D97-AF65-F5344CB8AC3E}">
        <p14:creationId xmlns:p14="http://schemas.microsoft.com/office/powerpoint/2010/main" val="15912615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4a2f9cf-ada6-4cd9-af91-2ec08b7f8fee" xsi:nil="true"/>
    <lcf76f155ced4ddcb4097134ff3c332f xmlns="b7f7bd2e-be49-4e67-b5b0-77e83e1a104c">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7148A81397C4743B78FEC3D9E6972FD" ma:contentTypeVersion="15" ma:contentTypeDescription="Create a new document." ma:contentTypeScope="" ma:versionID="934b354f43d2551afbc20c41d72ba9a6">
  <xsd:schema xmlns:xsd="http://www.w3.org/2001/XMLSchema" xmlns:xs="http://www.w3.org/2001/XMLSchema" xmlns:p="http://schemas.microsoft.com/office/2006/metadata/properties" xmlns:ns2="b7f7bd2e-be49-4e67-b5b0-77e83e1a104c" xmlns:ns3="54a2f9cf-ada6-4cd9-af91-2ec08b7f8fee" targetNamespace="http://schemas.microsoft.com/office/2006/metadata/properties" ma:root="true" ma:fieldsID="109af1e3b420071f2cf42bbf4e15d14f" ns2:_="" ns3:_="">
    <xsd:import namespace="b7f7bd2e-be49-4e67-b5b0-77e83e1a104c"/>
    <xsd:import namespace="54a2f9cf-ada6-4cd9-af91-2ec08b7f8fe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3:TaxCatchAll"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2:MediaServiceOCR"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f7bd2e-be49-4e67-b5b0-77e83e1a104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2d54496a-913c-4a5f-83c7-b5de1ed7448b"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4a2f9cf-ada6-4cd9-af91-2ec08b7f8fe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7d844a34-9e9e-4759-8afd-bc9895de3120}" ma:internalName="TaxCatchAll" ma:showField="CatchAllData" ma:web="54a2f9cf-ada6-4cd9-af91-2ec08b7f8fee">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ED8144B-0B1F-4C35-AEE8-92FA1641D5A0}">
  <ds:schemaRefs>
    <ds:schemaRef ds:uri="http://schemas.microsoft.com/office/2006/metadata/properties"/>
    <ds:schemaRef ds:uri="http://schemas.microsoft.com/office/infopath/2007/PartnerControls"/>
    <ds:schemaRef ds:uri="54a2f9cf-ada6-4cd9-af91-2ec08b7f8fee"/>
    <ds:schemaRef ds:uri="b7f7bd2e-be49-4e67-b5b0-77e83e1a104c"/>
  </ds:schemaRefs>
</ds:datastoreItem>
</file>

<file path=customXml/itemProps2.xml><?xml version="1.0" encoding="utf-8"?>
<ds:datastoreItem xmlns:ds="http://schemas.openxmlformats.org/officeDocument/2006/customXml" ds:itemID="{172B5B34-9F81-41FE-B3D5-84763E6EAC7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7f7bd2e-be49-4e67-b5b0-77e83e1a104c"/>
    <ds:schemaRef ds:uri="54a2f9cf-ada6-4cd9-af91-2ec08b7f8fe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7683723-A7E4-4B6E-A33D-4313549096A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12429</TotalTime>
  <Words>2641</Words>
  <Application>Microsoft Office PowerPoint</Application>
  <PresentationFormat>Widescreen</PresentationFormat>
  <Paragraphs>123</Paragraphs>
  <Slides>15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Arial Black</vt:lpstr>
      <vt:lpstr>Calibri</vt:lpstr>
      <vt:lpstr>Calibri Light</vt:lpstr>
      <vt:lpstr>Montserrat</vt:lpstr>
      <vt:lpstr>Montserrat Medium</vt:lpstr>
      <vt:lpstr>Times New Roman</vt:lpstr>
      <vt:lpstr>Office Theme</vt:lpstr>
      <vt:lpstr>PowerPoint Presentation</vt:lpstr>
      <vt:lpstr>MDS Section D: Mood: Intent</vt:lpstr>
      <vt:lpstr>To Administer or Not To Administer…..</vt:lpstr>
      <vt:lpstr>Coding Tips</vt:lpstr>
      <vt:lpstr>D0150: Resident Mood Interview – PHQ-2 to 9</vt:lpstr>
      <vt:lpstr>Steps for Administering the PHQ-2 to 9</vt:lpstr>
      <vt:lpstr>Steps for Administering the PHQ-2 to 9</vt:lpstr>
      <vt:lpstr>Steps for Administering the PHQ-2 to 9</vt:lpstr>
      <vt:lpstr>Steps for Administering the PHQ-2 to 9</vt:lpstr>
      <vt:lpstr>Coding for Column 1 – Symptom Presence</vt:lpstr>
      <vt:lpstr>Coding for Column 2 – Symptom Frequency</vt:lpstr>
      <vt:lpstr>Coding Tips</vt:lpstr>
      <vt:lpstr>Total Severity Score – D0160</vt:lpstr>
      <vt:lpstr>Resources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Reuss</dc:creator>
  <cp:lastModifiedBy>Karen Welsh</cp:lastModifiedBy>
  <cp:revision>8</cp:revision>
  <dcterms:created xsi:type="dcterms:W3CDTF">2021-02-02T18:52:21Z</dcterms:created>
  <dcterms:modified xsi:type="dcterms:W3CDTF">2023-10-01T01:28:42Z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0x010100B7148A81397C4743B78FEC3D9E6972FD</vt:lpwstr>
  </property>
</Properties>
</file>