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56" r:id="rId5"/>
    <p:sldId id="259" r:id="rId6"/>
    <p:sldId id="282" r:id="rId7"/>
    <p:sldId id="283" r:id="rId8"/>
    <p:sldId id="284" r:id="rId9"/>
    <p:sldId id="285" r:id="rId10"/>
    <p:sldId id="286" r:id="rId11"/>
    <p:sldId id="311" r:id="rId12"/>
    <p:sldId id="313" r:id="rId13"/>
    <p:sldId id="265" r:id="rId14"/>
    <p:sldId id="314" r:id="rId15"/>
    <p:sldId id="315" r:id="rId16"/>
    <p:sldId id="316" r:id="rId17"/>
    <p:sldId id="317" r:id="rId18"/>
    <p:sldId id="318" r:id="rId19"/>
    <p:sldId id="319" r:id="rId20"/>
    <p:sldId id="320" r:id="rId21"/>
    <p:sldId id="275" r:id="rId22"/>
    <p:sldId id="321" r:id="rId23"/>
    <p:sldId id="287" r:id="rId24"/>
    <p:sldId id="322" r:id="rId25"/>
    <p:sldId id="337" r:id="rId26"/>
    <p:sldId id="323" r:id="rId27"/>
    <p:sldId id="289" r:id="rId28"/>
    <p:sldId id="324" r:id="rId29"/>
    <p:sldId id="325" r:id="rId30"/>
    <p:sldId id="326" r:id="rId31"/>
    <p:sldId id="328" r:id="rId32"/>
    <p:sldId id="327" r:id="rId33"/>
    <p:sldId id="329" r:id="rId34"/>
    <p:sldId id="330" r:id="rId35"/>
    <p:sldId id="331" r:id="rId36"/>
    <p:sldId id="332" r:id="rId37"/>
    <p:sldId id="333" r:id="rId38"/>
    <p:sldId id="334" r:id="rId39"/>
    <p:sldId id="335" r:id="rId40"/>
    <p:sldId id="336" r:id="rId41"/>
    <p:sldId id="279"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4A49"/>
    <a:srgbClr val="C720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114586-0CAF-4B98-BAB5-B9A98B9E956C}" type="datetimeFigureOut">
              <a:t>6/21/2024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BF2EBD-54E4-4B05-844A-08498D774F19}" type="slidenum">
              <a:t>‹#›</a:t>
            </a:fld>
            <a:endParaRPr lang="en-US"/>
          </a:p>
        </p:txBody>
      </p:sp>
    </p:spTree>
    <p:extLst>
      <p:ext uri="{BB962C8B-B14F-4D97-AF65-F5344CB8AC3E}">
        <p14:creationId xmlns:p14="http://schemas.microsoft.com/office/powerpoint/2010/main" val="4002819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7 day lookback-in or out of facility? Or only while resident?</a:t>
            </a:r>
          </a:p>
        </p:txBody>
      </p:sp>
      <p:sp>
        <p:nvSpPr>
          <p:cNvPr id="4" name="Slide Number Placeholder 3"/>
          <p:cNvSpPr>
            <a:spLocks noGrp="1"/>
          </p:cNvSpPr>
          <p:nvPr>
            <p:ph type="sldNum" sz="quarter" idx="5"/>
          </p:nvPr>
        </p:nvSpPr>
        <p:spPr/>
        <p:txBody>
          <a:bodyPr/>
          <a:lstStyle/>
          <a:p>
            <a:fld id="{38BF2EBD-54E4-4B05-844A-08498D774F19}" type="slidenum">
              <a:t>3</a:t>
            </a:fld>
            <a:endParaRPr lang="en-US"/>
          </a:p>
        </p:txBody>
      </p:sp>
    </p:spTree>
    <p:extLst>
      <p:ext uri="{BB962C8B-B14F-4D97-AF65-F5344CB8AC3E}">
        <p14:creationId xmlns:p14="http://schemas.microsoft.com/office/powerpoint/2010/main" val="4504564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8BF2EBD-54E4-4B05-844A-08498D774F19}" type="slidenum">
              <a:t>11</a:t>
            </a:fld>
            <a:endParaRPr lang="en-US"/>
          </a:p>
        </p:txBody>
      </p:sp>
    </p:spTree>
    <p:extLst>
      <p:ext uri="{BB962C8B-B14F-4D97-AF65-F5344CB8AC3E}">
        <p14:creationId xmlns:p14="http://schemas.microsoft.com/office/powerpoint/2010/main" val="4021962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Any guidance on establishing baseline temp?</a:t>
            </a:r>
          </a:p>
        </p:txBody>
      </p:sp>
      <p:sp>
        <p:nvSpPr>
          <p:cNvPr id="4" name="Slide Number Placeholder 3"/>
          <p:cNvSpPr>
            <a:spLocks noGrp="1"/>
          </p:cNvSpPr>
          <p:nvPr>
            <p:ph type="sldNum" sz="quarter" idx="5"/>
          </p:nvPr>
        </p:nvSpPr>
        <p:spPr/>
        <p:txBody>
          <a:bodyPr/>
          <a:lstStyle/>
          <a:p>
            <a:fld id="{38BF2EBD-54E4-4B05-844A-08498D774F19}" type="slidenum">
              <a:t>28</a:t>
            </a:fld>
            <a:endParaRPr lang="en-US"/>
          </a:p>
        </p:txBody>
      </p:sp>
    </p:spTree>
    <p:extLst>
      <p:ext uri="{BB962C8B-B14F-4D97-AF65-F5344CB8AC3E}">
        <p14:creationId xmlns:p14="http://schemas.microsoft.com/office/powerpoint/2010/main" val="1939688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38BF2EBD-54E4-4B05-844A-08498D774F19}" type="slidenum">
              <a:t>31</a:t>
            </a:fld>
            <a:endParaRPr lang="en-US"/>
          </a:p>
        </p:txBody>
      </p:sp>
    </p:spTree>
    <p:extLst>
      <p:ext uri="{BB962C8B-B14F-4D97-AF65-F5344CB8AC3E}">
        <p14:creationId xmlns:p14="http://schemas.microsoft.com/office/powerpoint/2010/main" val="2371826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83B50-51BA-42E4-BB5C-25F7DA37A1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A1D0D2-8F3A-4753-9315-807602651AF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F5497A-A7EF-4021-AC04-672E91BE9B8E}"/>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5" name="Footer Placeholder 4">
            <a:extLst>
              <a:ext uri="{FF2B5EF4-FFF2-40B4-BE49-F238E27FC236}">
                <a16:creationId xmlns:a16="http://schemas.microsoft.com/office/drawing/2014/main" id="{F7991845-CDC4-4608-8B44-1FFB4630BD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21C462-F657-4271-B888-E1CD8161CC7F}"/>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1990190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411B-1A5F-4BF0-9B94-F75CB2C27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E8518B-8E09-45DB-882C-1ED00AD9BD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5FE5B9-BFDF-4425-B3CC-CFE473B91AB9}"/>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5" name="Footer Placeholder 4">
            <a:extLst>
              <a:ext uri="{FF2B5EF4-FFF2-40B4-BE49-F238E27FC236}">
                <a16:creationId xmlns:a16="http://schemas.microsoft.com/office/drawing/2014/main" id="{85BF246A-FF83-43B8-855E-FFBC1CF054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87A3A5-6D0D-478D-BC0F-A41544389E8A}"/>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1573906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FD6D92-2A55-4021-88AA-45378340F5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ECADAF-A10A-40A5-8FCD-4B6C56F3DC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586E4-1EC7-4822-BDA6-76B5C222E91C}"/>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5" name="Footer Placeholder 4">
            <a:extLst>
              <a:ext uri="{FF2B5EF4-FFF2-40B4-BE49-F238E27FC236}">
                <a16:creationId xmlns:a16="http://schemas.microsoft.com/office/drawing/2014/main" id="{9C00F88A-A5F1-4F97-813D-4E8EE64FB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81B15-4150-4301-A9CB-FD83F2500799}"/>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1664762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FB850-5935-4A60-AB51-0AF02254CC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AFA72F-B017-4FB8-ACF2-251DD3D2BC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C0D37A-5B69-4A85-AF8F-3BC864F177DC}"/>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5" name="Footer Placeholder 4">
            <a:extLst>
              <a:ext uri="{FF2B5EF4-FFF2-40B4-BE49-F238E27FC236}">
                <a16:creationId xmlns:a16="http://schemas.microsoft.com/office/drawing/2014/main" id="{D80ECC1B-DD00-4521-8296-585080BF44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A46F44-64BA-46BC-AF47-44B3E92D411C}"/>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1024096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32055-9835-4CC2-A59C-1CE6FF71CA6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62174C-9D2D-4B9D-B32D-D1C93F9764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E79C35-BFA6-414D-B9BD-AA02974CCE80}"/>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5" name="Footer Placeholder 4">
            <a:extLst>
              <a:ext uri="{FF2B5EF4-FFF2-40B4-BE49-F238E27FC236}">
                <a16:creationId xmlns:a16="http://schemas.microsoft.com/office/drawing/2014/main" id="{9AF8CD7C-3F4C-4B1A-B719-6622DFFAEE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C20ABE-2E7C-42B8-919A-4C864BDA36CC}"/>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2243573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2641B-2A51-40BB-9CC8-863862DB8A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5CE91E-892E-45B8-8AF4-DD92AECA1D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A1C88D-9DAE-4673-9E22-0537685FC0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E63EE81-4A59-49E5-A2C1-FA86D9353451}"/>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6" name="Footer Placeholder 5">
            <a:extLst>
              <a:ext uri="{FF2B5EF4-FFF2-40B4-BE49-F238E27FC236}">
                <a16:creationId xmlns:a16="http://schemas.microsoft.com/office/drawing/2014/main" id="{2D27575D-723C-4CF0-A45F-ED250B047F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C98ED5-D68C-4E7B-A5BE-3A2B15E11825}"/>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1222429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18D77-C7B4-4602-9545-3988EC6072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CF5F2F-50CB-4B28-BCD2-29CB75159F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D50ADF-3025-4F87-8E59-DFDAFC9F28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BAA4AC-372B-4851-8046-48FF95E128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D5F2E0-5CEE-46E2-9D1A-56F1E75327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6647C11-67A1-4A59-8930-540CD1F775FE}"/>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8" name="Footer Placeholder 7">
            <a:extLst>
              <a:ext uri="{FF2B5EF4-FFF2-40B4-BE49-F238E27FC236}">
                <a16:creationId xmlns:a16="http://schemas.microsoft.com/office/drawing/2014/main" id="{B5EA7CE2-F2E6-4487-9E94-D2789E86F89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9D129B2-DB31-4D5D-AB25-23D741AABC40}"/>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387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16D09-27A8-401B-B24B-2A7D2B1A6B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5387E8-1002-41AC-8B26-2DBE4ECEFB03}"/>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4" name="Footer Placeholder 3">
            <a:extLst>
              <a:ext uri="{FF2B5EF4-FFF2-40B4-BE49-F238E27FC236}">
                <a16:creationId xmlns:a16="http://schemas.microsoft.com/office/drawing/2014/main" id="{308B3E81-A6AF-42D9-9BE3-4F735944A53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DC1C5A4-04FA-4649-9CDE-8C44AF142EC9}"/>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2035345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E7725E-5816-463E-BD4F-FF323DF3FC7D}"/>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3" name="Footer Placeholder 2">
            <a:extLst>
              <a:ext uri="{FF2B5EF4-FFF2-40B4-BE49-F238E27FC236}">
                <a16:creationId xmlns:a16="http://schemas.microsoft.com/office/drawing/2014/main" id="{0B78A29C-5E0E-4C6A-BBA8-B57109A581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A0565B-F344-4F73-A907-D31FC231E78D}"/>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3157749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AC450-6A21-48B0-83C0-E91F4B909E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1FBF95-F965-4E0C-A36C-4ED1390AF9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44FADAF-B775-439E-A39A-EFB3F94E07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B094B8-1B01-4649-A457-104449638F25}"/>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6" name="Footer Placeholder 5">
            <a:extLst>
              <a:ext uri="{FF2B5EF4-FFF2-40B4-BE49-F238E27FC236}">
                <a16:creationId xmlns:a16="http://schemas.microsoft.com/office/drawing/2014/main" id="{5D9FF1B3-4C1B-41B2-A58E-15B1EA656A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95DA97-7ADA-41B2-A129-F06D97DCAB01}"/>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3051272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098F8-D514-405D-9E19-F1133A1EA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ECB01EE-F956-4BBB-8316-9488E183FD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0F8F4B-1682-4D4A-AC7C-5BCF3464E1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C9AFA9-E3A2-4D57-BA2D-A3D76F578121}"/>
              </a:ext>
            </a:extLst>
          </p:cNvPr>
          <p:cNvSpPr>
            <a:spLocks noGrp="1"/>
          </p:cNvSpPr>
          <p:nvPr>
            <p:ph type="dt" sz="half" idx="10"/>
          </p:nvPr>
        </p:nvSpPr>
        <p:spPr/>
        <p:txBody>
          <a:bodyPr/>
          <a:lstStyle/>
          <a:p>
            <a:fld id="{473645E2-5CCD-4D4A-BFDD-CD088F0524A2}" type="datetimeFigureOut">
              <a:rPr lang="en-US" smtClean="0"/>
              <a:t>6/21/2024</a:t>
            </a:fld>
            <a:endParaRPr lang="en-US"/>
          </a:p>
        </p:txBody>
      </p:sp>
      <p:sp>
        <p:nvSpPr>
          <p:cNvPr id="6" name="Footer Placeholder 5">
            <a:extLst>
              <a:ext uri="{FF2B5EF4-FFF2-40B4-BE49-F238E27FC236}">
                <a16:creationId xmlns:a16="http://schemas.microsoft.com/office/drawing/2014/main" id="{388AA4FB-8313-49D6-8211-AB0BFED008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065AB8-5F7A-4233-83C0-D51D4C0ED637}"/>
              </a:ext>
            </a:extLst>
          </p:cNvPr>
          <p:cNvSpPr>
            <a:spLocks noGrp="1"/>
          </p:cNvSpPr>
          <p:nvPr>
            <p:ph type="sldNum" sz="quarter" idx="12"/>
          </p:nvPr>
        </p:nvSpPr>
        <p:spPr/>
        <p:txBody>
          <a:bodyPr/>
          <a:lstStyle/>
          <a:p>
            <a:fld id="{6D44F792-C7BA-4542-B0CD-F11DB9D1444C}" type="slidenum">
              <a:rPr lang="en-US" smtClean="0"/>
              <a:t>‹#›</a:t>
            </a:fld>
            <a:endParaRPr lang="en-US"/>
          </a:p>
        </p:txBody>
      </p:sp>
    </p:spTree>
    <p:extLst>
      <p:ext uri="{BB962C8B-B14F-4D97-AF65-F5344CB8AC3E}">
        <p14:creationId xmlns:p14="http://schemas.microsoft.com/office/powerpoint/2010/main" val="400147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FD7F34-B2FB-495F-8CF7-B2EF1591A10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2E5D805-E726-4F37-B976-0E15E8049E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E8D9E5-3192-42A4-9DE7-C4B291246E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3645E2-5CCD-4D4A-BFDD-CD088F0524A2}" type="datetimeFigureOut">
              <a:rPr lang="en-US" smtClean="0"/>
              <a:t>6/21/2024</a:t>
            </a:fld>
            <a:endParaRPr lang="en-US"/>
          </a:p>
        </p:txBody>
      </p:sp>
      <p:sp>
        <p:nvSpPr>
          <p:cNvPr id="5" name="Footer Placeholder 4">
            <a:extLst>
              <a:ext uri="{FF2B5EF4-FFF2-40B4-BE49-F238E27FC236}">
                <a16:creationId xmlns:a16="http://schemas.microsoft.com/office/drawing/2014/main" id="{20725255-422E-415F-AA6C-9631F9E514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95D5629-24CE-4EC4-BA0F-EE71256097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44F792-C7BA-4542-B0CD-F11DB9D1444C}" type="slidenum">
              <a:rPr lang="en-US" smtClean="0"/>
              <a:t>‹#›</a:t>
            </a:fld>
            <a:endParaRPr lang="en-US"/>
          </a:p>
        </p:txBody>
      </p:sp>
    </p:spTree>
    <p:extLst>
      <p:ext uri="{BB962C8B-B14F-4D97-AF65-F5344CB8AC3E}">
        <p14:creationId xmlns:p14="http://schemas.microsoft.com/office/powerpoint/2010/main" val="2002891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cms.gov/Medicare/Coding/ICD10/index.html"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www.progressive-charlestown.com/2016/11/one-out-of-two-might-be-you.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pxfuel.com/en/free-photo-qlhyb"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2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3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pixabay.com/en/remind-reminder-remember-hand-1556610/"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s://www.flickr.com/photos/samsaunders/6858703201/"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picpedia.org/chalkboard/d/diagnosis.html"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0"/>
            <a:ext cx="12192000" cy="3269673"/>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3542" y="554633"/>
            <a:ext cx="3702706" cy="4025993"/>
          </a:xfrm>
          <a:prstGeom prst="rect">
            <a:avLst/>
          </a:prstGeom>
        </p:spPr>
      </p:pic>
      <p:sp>
        <p:nvSpPr>
          <p:cNvPr id="5" name="TextBox 4">
            <a:extLst>
              <a:ext uri="{FF2B5EF4-FFF2-40B4-BE49-F238E27FC236}">
                <a16:creationId xmlns:a16="http://schemas.microsoft.com/office/drawing/2014/main" id="{6F16530D-DE8B-46C5-A63B-73E653D9225B}"/>
              </a:ext>
            </a:extLst>
          </p:cNvPr>
          <p:cNvSpPr txBox="1"/>
          <p:nvPr/>
        </p:nvSpPr>
        <p:spPr>
          <a:xfrm>
            <a:off x="2697480" y="4809744"/>
            <a:ext cx="6782616" cy="156966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484A49"/>
                </a:solidFill>
                <a:effectLst/>
                <a:uLnTx/>
                <a:uFillTx/>
                <a:latin typeface="Montserrat Medium" panose="00000600000000000000" pitchFamily="2" charset="0"/>
              </a:rPr>
              <a:t>Functional Pathways</a:t>
            </a:r>
          </a:p>
          <a:p>
            <a:pPr algn="ctr">
              <a:defRPr/>
            </a:pPr>
            <a:r>
              <a:rPr lang="en-US" sz="2400" dirty="0">
                <a:solidFill>
                  <a:srgbClr val="484A49"/>
                </a:solidFill>
                <a:latin typeface="Montserrat"/>
              </a:rPr>
              <a:t>MDS Boot Camp – Section H, I &amp; J</a:t>
            </a:r>
          </a:p>
          <a:p>
            <a:pPr algn="ctr">
              <a:defRPr/>
            </a:pPr>
            <a:r>
              <a:rPr kumimoji="0" lang="en-US" sz="2400" b="0" i="0" u="none" strike="noStrike" kern="1200" cap="none" spc="0" normalizeH="0" baseline="0" noProof="0" dirty="0">
                <a:ln>
                  <a:noFill/>
                </a:ln>
                <a:solidFill>
                  <a:srgbClr val="484A49"/>
                </a:solidFill>
                <a:effectLst/>
                <a:uLnTx/>
                <a:uFillTx/>
                <a:latin typeface="Montserrat"/>
                <a:ea typeface="+mn-ea"/>
                <a:cs typeface="+mn-cs"/>
              </a:rPr>
              <a:t>October 2023 Update</a:t>
            </a:r>
            <a:endParaRPr kumimoji="0" lang="en-US" sz="2400" b="0" i="0" u="none" strike="noStrike" kern="1200" cap="none" spc="0" normalizeH="0" baseline="0" noProof="0" dirty="0">
              <a:ln>
                <a:noFill/>
              </a:ln>
              <a:solidFill>
                <a:srgbClr val="484A49"/>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val="2519002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9E110DCC-0CE0-6DC2-855D-0DCE970377AF}"/>
              </a:ext>
            </a:extLst>
          </p:cNvPr>
          <p:cNvSpPr>
            <a:spLocks noGrp="1"/>
          </p:cNvSpPr>
          <p:nvPr>
            <p:ph type="title"/>
          </p:nvPr>
        </p:nvSpPr>
        <p:spPr>
          <a:xfrm>
            <a:off x="125885" y="207034"/>
            <a:ext cx="11227915" cy="472736"/>
          </a:xfrm>
        </p:spPr>
        <p:txBody>
          <a:bodyPr>
            <a:normAutofit fontScale="90000"/>
          </a:bodyPr>
          <a:lstStyle/>
          <a:p>
            <a:r>
              <a:rPr lang="en-US" b="1" i="1"/>
              <a:t>MDS Section I</a:t>
            </a:r>
          </a:p>
        </p:txBody>
      </p:sp>
      <p:sp>
        <p:nvSpPr>
          <p:cNvPr id="3" name="Content Placeholder 2">
            <a:extLst>
              <a:ext uri="{FF2B5EF4-FFF2-40B4-BE49-F238E27FC236}">
                <a16:creationId xmlns:a16="http://schemas.microsoft.com/office/drawing/2014/main" id="{38F42189-B315-AB57-9D53-452B3BD4CE67}"/>
              </a:ext>
            </a:extLst>
          </p:cNvPr>
          <p:cNvSpPr>
            <a:spLocks noGrp="1"/>
          </p:cNvSpPr>
          <p:nvPr>
            <p:ph idx="1"/>
          </p:nvPr>
        </p:nvSpPr>
        <p:spPr>
          <a:xfrm>
            <a:off x="125885" y="879894"/>
            <a:ext cx="11227915" cy="5297069"/>
          </a:xfrm>
        </p:spPr>
        <p:txBody>
          <a:bodyPr>
            <a:normAutofit/>
          </a:bodyPr>
          <a:lstStyle/>
          <a:p>
            <a:r>
              <a:rPr lang="en-US" sz="3200">
                <a:cs typeface="Calibri" panose="020F0502020204030204"/>
              </a:rPr>
              <a:t>Purpose is to capture diseases having a direct relationship to the resident’s current status for:</a:t>
            </a:r>
          </a:p>
          <a:p>
            <a:pPr lvl="3"/>
            <a:r>
              <a:rPr lang="en-US" sz="3000">
                <a:cs typeface="Calibri" panose="020F0502020204030204"/>
              </a:rPr>
              <a:t>Function</a:t>
            </a:r>
          </a:p>
          <a:p>
            <a:pPr lvl="3"/>
            <a:r>
              <a:rPr lang="en-US" sz="3000">
                <a:cs typeface="Calibri" panose="020F0502020204030204"/>
              </a:rPr>
              <a:t>Cognition</a:t>
            </a:r>
          </a:p>
          <a:p>
            <a:pPr lvl="3"/>
            <a:r>
              <a:rPr lang="en-US" sz="3000">
                <a:cs typeface="Calibri" panose="020F0502020204030204"/>
              </a:rPr>
              <a:t>Mood/behavior</a:t>
            </a:r>
          </a:p>
          <a:p>
            <a:pPr lvl="3"/>
            <a:r>
              <a:rPr lang="en-US" sz="3000">
                <a:cs typeface="Calibri" panose="020F0502020204030204"/>
              </a:rPr>
              <a:t>Treatments</a:t>
            </a:r>
          </a:p>
          <a:p>
            <a:pPr lvl="3"/>
            <a:r>
              <a:rPr lang="en-US" sz="3000">
                <a:cs typeface="Calibri" panose="020F0502020204030204"/>
              </a:rPr>
              <a:t>Nursing monitoring</a:t>
            </a:r>
          </a:p>
          <a:p>
            <a:pPr lvl="3"/>
            <a:r>
              <a:rPr lang="en-US" sz="3000">
                <a:cs typeface="Calibri" panose="020F0502020204030204"/>
              </a:rPr>
              <a:t>Risk of Death </a:t>
            </a:r>
          </a:p>
          <a:p>
            <a:r>
              <a:rPr lang="en-US" sz="3200">
                <a:cs typeface="Calibri" panose="020F0502020204030204"/>
              </a:rPr>
              <a:t>Goal is to get an accurate picture of the resident’s current health status</a:t>
            </a:r>
          </a:p>
          <a:p>
            <a:pPr marL="0" indent="0">
              <a:buNone/>
            </a:pPr>
            <a:endParaRPr lang="en-US"/>
          </a:p>
        </p:txBody>
      </p:sp>
    </p:spTree>
    <p:extLst>
      <p:ext uri="{BB962C8B-B14F-4D97-AF65-F5344CB8AC3E}">
        <p14:creationId xmlns:p14="http://schemas.microsoft.com/office/powerpoint/2010/main" val="1093298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207034"/>
            <a:ext cx="11227915" cy="767751"/>
          </a:xfrm>
        </p:spPr>
        <p:txBody>
          <a:bodyPr>
            <a:normAutofit/>
          </a:bodyPr>
          <a:lstStyle/>
          <a:p>
            <a:r>
              <a:rPr lang="en-US" b="1" i="1">
                <a:cs typeface="Calibri Light"/>
              </a:rPr>
              <a:t>MDS Section I0020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726877" y="898585"/>
            <a:ext cx="11095008" cy="5202178"/>
          </a:xfrm>
        </p:spPr>
        <p:txBody>
          <a:bodyPr vert="horz" lIns="91440" tIns="45720" rIns="91440" bIns="45720" rtlCol="0" anchor="t">
            <a:normAutofit/>
          </a:bodyPr>
          <a:lstStyle/>
          <a:p>
            <a:pPr marL="0" indent="0">
              <a:buNone/>
            </a:pPr>
            <a:r>
              <a:rPr lang="en-US" dirty="0">
                <a:solidFill>
                  <a:srgbClr val="000000"/>
                </a:solidFill>
                <a:latin typeface="Calibri"/>
                <a:cs typeface="Calibri"/>
              </a:rPr>
              <a:t>Primary Medical Condition</a:t>
            </a:r>
          </a:p>
          <a:p>
            <a:pPr marL="0" indent="0">
              <a:buNone/>
            </a:pPr>
            <a:endParaRPr lang="en-US" dirty="0">
              <a:solidFill>
                <a:srgbClr val="000000"/>
              </a:solidFill>
              <a:latin typeface="Calibri"/>
              <a:cs typeface="Calibri"/>
            </a:endParaRPr>
          </a:p>
          <a:p>
            <a:pPr marL="0" indent="0">
              <a:buNone/>
            </a:pPr>
            <a:endParaRPr lang="en-US" dirty="0">
              <a:solidFill>
                <a:srgbClr val="000000"/>
              </a:solidFill>
              <a:latin typeface="Calibri"/>
              <a:cs typeface="Calibri"/>
            </a:endParaRPr>
          </a:p>
          <a:p>
            <a:pPr marL="0" indent="0">
              <a:buNone/>
            </a:pPr>
            <a:endParaRPr lang="en-US" dirty="0">
              <a:solidFill>
                <a:srgbClr val="000000"/>
              </a:solidFill>
              <a:latin typeface="Calibri"/>
              <a:cs typeface="Calibri"/>
            </a:endParaRPr>
          </a:p>
          <a:p>
            <a:pPr marL="0" indent="0">
              <a:buNone/>
            </a:pPr>
            <a:endParaRPr lang="en-US" dirty="0">
              <a:solidFill>
                <a:srgbClr val="000000"/>
              </a:solidFill>
              <a:latin typeface="Calibri"/>
              <a:cs typeface="Calibri"/>
            </a:endParaRPr>
          </a:p>
          <a:p>
            <a:pPr marL="0" indent="0">
              <a:buNone/>
            </a:pPr>
            <a:endParaRPr lang="en-US" dirty="0">
              <a:solidFill>
                <a:srgbClr val="000000"/>
              </a:solidFill>
              <a:latin typeface="Calibri"/>
              <a:cs typeface="Calibri"/>
            </a:endParaRPr>
          </a:p>
          <a:p>
            <a:endParaRPr lang="en-US" sz="2000" dirty="0">
              <a:solidFill>
                <a:srgbClr val="000000"/>
              </a:solidFill>
              <a:latin typeface="Calibri"/>
              <a:cs typeface="Calibri"/>
            </a:endParaRPr>
          </a:p>
          <a:p>
            <a:endParaRPr lang="en-US" sz="2000" dirty="0">
              <a:solidFill>
                <a:srgbClr val="000000"/>
              </a:solidFill>
              <a:latin typeface="Calibri"/>
              <a:cs typeface="Calibri"/>
            </a:endParaRPr>
          </a:p>
          <a:p>
            <a:r>
              <a:rPr lang="en-US" sz="2000" dirty="0">
                <a:solidFill>
                  <a:srgbClr val="000000"/>
                </a:solidFill>
                <a:latin typeface="Calibri"/>
                <a:cs typeface="Calibri"/>
              </a:rPr>
              <a:t>Only for Medicare Part A stay – 5-day and IPA or if your state requires for OBRA assessment</a:t>
            </a:r>
          </a:p>
          <a:p>
            <a:r>
              <a:rPr lang="en-US" sz="2000" dirty="0">
                <a:solidFill>
                  <a:srgbClr val="000000"/>
                </a:solidFill>
                <a:latin typeface="Calibri"/>
                <a:cs typeface="Calibri"/>
              </a:rPr>
              <a:t>Describes the primary medical category for the Medicare Stay</a:t>
            </a:r>
          </a:p>
          <a:p>
            <a:r>
              <a:rPr lang="en-US" sz="2000" dirty="0">
                <a:solidFill>
                  <a:srgbClr val="000000"/>
                </a:solidFill>
                <a:latin typeface="Calibri"/>
                <a:cs typeface="Calibri"/>
              </a:rPr>
              <a:t>I0020B = the ICD 10 code of the primary reason for admit to skilled care</a:t>
            </a:r>
          </a:p>
          <a:p>
            <a:pPr marL="0" indent="0">
              <a:buNone/>
            </a:pPr>
            <a:endParaRPr lang="en-US" dirty="0">
              <a:cs typeface="Calibri" panose="020F0502020204030204"/>
            </a:endParaRPr>
          </a:p>
          <a:p>
            <a:pPr lvl="1"/>
            <a:endParaRPr lang="en-US" dirty="0">
              <a:cs typeface="Calibri" panose="020F0502020204030204"/>
            </a:endParaRPr>
          </a:p>
          <a:p>
            <a:pPr lvl="1"/>
            <a:endParaRPr lang="en-US" dirty="0">
              <a:cs typeface="Calibri" panose="020F0502020204030204"/>
            </a:endParaRPr>
          </a:p>
          <a:p>
            <a:pPr marL="457200" lvl="1" indent="0">
              <a:buNone/>
            </a:pPr>
            <a:endParaRPr lang="en-US" dirty="0">
              <a:cs typeface="Calibri" panose="020F0502020204030204"/>
            </a:endParaRPr>
          </a:p>
        </p:txBody>
      </p:sp>
      <p:pic>
        <p:nvPicPr>
          <p:cNvPr id="6" name="Picture 5">
            <a:extLst>
              <a:ext uri="{FF2B5EF4-FFF2-40B4-BE49-F238E27FC236}">
                <a16:creationId xmlns:a16="http://schemas.microsoft.com/office/drawing/2014/main" id="{32CC2CA6-2770-FCBA-5220-CFA3A6C787E8}"/>
              </a:ext>
            </a:extLst>
          </p:cNvPr>
          <p:cNvPicPr>
            <a:picLocks noChangeAspect="1"/>
          </p:cNvPicPr>
          <p:nvPr/>
        </p:nvPicPr>
        <p:blipFill>
          <a:blip r:embed="rId4"/>
          <a:stretch>
            <a:fillRect/>
          </a:stretch>
        </p:blipFill>
        <p:spPr>
          <a:xfrm>
            <a:off x="1337012" y="1406533"/>
            <a:ext cx="8072164" cy="3207363"/>
          </a:xfrm>
          <a:prstGeom prst="rect">
            <a:avLst/>
          </a:prstGeom>
        </p:spPr>
      </p:pic>
    </p:spTree>
    <p:extLst>
      <p:ext uri="{BB962C8B-B14F-4D97-AF65-F5344CB8AC3E}">
        <p14:creationId xmlns:p14="http://schemas.microsoft.com/office/powerpoint/2010/main" val="3793424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207034"/>
            <a:ext cx="11227915" cy="854015"/>
          </a:xfrm>
        </p:spPr>
        <p:txBody>
          <a:bodyPr>
            <a:normAutofit fontScale="90000"/>
          </a:bodyPr>
          <a:lstStyle/>
          <a:p>
            <a:r>
              <a:rPr lang="en-US" b="1" i="1">
                <a:cs typeface="Calibri Light"/>
              </a:rPr>
              <a:t>MDS Section I0020 - </a:t>
            </a:r>
            <a:r>
              <a:rPr lang="en-US">
                <a:solidFill>
                  <a:srgbClr val="000000"/>
                </a:solidFill>
                <a:latin typeface="Calibri"/>
                <a:cs typeface="Calibri"/>
              </a:rPr>
              <a:t>Primary Medical Condition</a:t>
            </a:r>
            <a:br>
              <a:rPr lang="en-US">
                <a:solidFill>
                  <a:srgbClr val="000000"/>
                </a:solidFill>
                <a:latin typeface="Calibri"/>
                <a:cs typeface="Calibri"/>
              </a:rPr>
            </a:b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207035" y="715992"/>
            <a:ext cx="11859080" cy="5460971"/>
          </a:xfrm>
        </p:spPr>
        <p:txBody>
          <a:bodyPr vert="horz" lIns="91440" tIns="45720" rIns="91440" bIns="45720" rtlCol="0" anchor="t">
            <a:normAutofit lnSpcReduction="10000"/>
          </a:bodyPr>
          <a:lstStyle/>
          <a:p>
            <a:pPr marL="0" indent="0">
              <a:buNone/>
            </a:pPr>
            <a:r>
              <a:rPr lang="en-US" sz="1900">
                <a:solidFill>
                  <a:srgbClr val="000000"/>
                </a:solidFill>
                <a:latin typeface="Calibri"/>
                <a:cs typeface="Calibri"/>
              </a:rPr>
              <a:t>01 = Stroke – includes CVA, subarachnoid hemorrhage, ischemic stroke, other cerebrovascular disease</a:t>
            </a:r>
          </a:p>
          <a:p>
            <a:pPr marL="0" indent="0">
              <a:buNone/>
            </a:pPr>
            <a:r>
              <a:rPr lang="en-US" sz="1900">
                <a:solidFill>
                  <a:srgbClr val="000000"/>
                </a:solidFill>
                <a:latin typeface="Calibri"/>
                <a:cs typeface="Calibri"/>
              </a:rPr>
              <a:t>02 = Non-Traumatic Brain Dysfunction – includes Alzheimer’s, dementia with or without behavioral disturbance, anoxic brain damage, malignant neoplasm of brain</a:t>
            </a:r>
          </a:p>
          <a:p>
            <a:pPr marL="0" indent="0">
              <a:buNone/>
            </a:pPr>
            <a:r>
              <a:rPr lang="en-US" sz="1900">
                <a:solidFill>
                  <a:srgbClr val="000000"/>
                </a:solidFill>
                <a:latin typeface="Calibri"/>
                <a:cs typeface="Calibri"/>
              </a:rPr>
              <a:t>03 = Traumatic Brain Dysfunction – includes TBI, severe concussion, cerebral laceration or contusion</a:t>
            </a:r>
          </a:p>
          <a:p>
            <a:pPr marL="0" indent="0">
              <a:buNone/>
            </a:pPr>
            <a:r>
              <a:rPr lang="en-US" sz="1900">
                <a:solidFill>
                  <a:srgbClr val="000000"/>
                </a:solidFill>
                <a:latin typeface="Calibri"/>
                <a:cs typeface="Calibri"/>
              </a:rPr>
              <a:t>04 = Non-Traumatic Spinal Cord Dysfunction – includes spondylosis with myelopathy, transverse myelitis, spinal cord lesion d/t spinal stenosis or dissection of aorta</a:t>
            </a:r>
          </a:p>
          <a:p>
            <a:pPr marL="0" indent="0">
              <a:buNone/>
            </a:pPr>
            <a:r>
              <a:rPr lang="en-US" sz="1900">
                <a:solidFill>
                  <a:srgbClr val="000000"/>
                </a:solidFill>
                <a:latin typeface="Calibri"/>
                <a:cs typeface="Calibri"/>
              </a:rPr>
              <a:t>05 = Traumatic Spinal Cord Dysfunction - includes paraplegia and quadriplegia following trauma</a:t>
            </a:r>
          </a:p>
          <a:p>
            <a:pPr marL="0" indent="0">
              <a:buNone/>
            </a:pPr>
            <a:r>
              <a:rPr lang="en-US" sz="1900">
                <a:solidFill>
                  <a:srgbClr val="000000"/>
                </a:solidFill>
                <a:latin typeface="Calibri"/>
                <a:cs typeface="Calibri"/>
              </a:rPr>
              <a:t>06 = Progressive Neurological Conditions – includes MS, Parkinson’s disease</a:t>
            </a:r>
          </a:p>
          <a:p>
            <a:pPr marL="0" indent="0">
              <a:buNone/>
            </a:pPr>
            <a:r>
              <a:rPr lang="en-US" sz="1900">
                <a:solidFill>
                  <a:srgbClr val="000000"/>
                </a:solidFill>
                <a:latin typeface="Calibri"/>
                <a:cs typeface="Calibri"/>
              </a:rPr>
              <a:t>07 = Other Neurological Conditions – includes CP, polyneuropathy, myasthenia gravis</a:t>
            </a:r>
          </a:p>
          <a:p>
            <a:pPr marL="0" indent="0">
              <a:buNone/>
            </a:pPr>
            <a:r>
              <a:rPr lang="en-US" sz="1900">
                <a:solidFill>
                  <a:srgbClr val="000000"/>
                </a:solidFill>
                <a:latin typeface="Calibri"/>
                <a:cs typeface="Calibri"/>
              </a:rPr>
              <a:t>08 = Amputation – includes acquired absence of a limb</a:t>
            </a:r>
          </a:p>
          <a:p>
            <a:pPr marL="0" indent="0">
              <a:buNone/>
            </a:pPr>
            <a:r>
              <a:rPr lang="en-US" sz="1900">
                <a:solidFill>
                  <a:srgbClr val="000000"/>
                </a:solidFill>
                <a:latin typeface="Calibri"/>
                <a:cs typeface="Calibri"/>
              </a:rPr>
              <a:t>09 = Hip and Knee Replacement -  if hip replacement is due to a hip fracture – code as a fracture</a:t>
            </a:r>
          </a:p>
          <a:p>
            <a:pPr marL="0" indent="0">
              <a:buNone/>
            </a:pPr>
            <a:r>
              <a:rPr lang="en-US" sz="1900">
                <a:solidFill>
                  <a:srgbClr val="000000"/>
                </a:solidFill>
                <a:latin typeface="Calibri"/>
                <a:cs typeface="Calibri"/>
              </a:rPr>
              <a:t>10 = Fractures and Other Multiple Trauma – includes hip fracture, pelvic fracture, tibia and fibula fracture</a:t>
            </a:r>
          </a:p>
          <a:p>
            <a:pPr marL="0" indent="0">
              <a:buNone/>
            </a:pPr>
            <a:r>
              <a:rPr lang="en-US" sz="1900">
                <a:solidFill>
                  <a:srgbClr val="000000"/>
                </a:solidFill>
                <a:latin typeface="Calibri"/>
                <a:cs typeface="Calibri"/>
              </a:rPr>
              <a:t>11 = Other Orthopedic Conditions – includes unspecified disorders of joint</a:t>
            </a:r>
          </a:p>
          <a:p>
            <a:pPr marL="0" indent="0">
              <a:buNone/>
            </a:pPr>
            <a:r>
              <a:rPr lang="en-US" sz="1900">
                <a:solidFill>
                  <a:srgbClr val="000000"/>
                </a:solidFill>
                <a:latin typeface="Calibri"/>
                <a:cs typeface="Calibri"/>
              </a:rPr>
              <a:t>12 = Debility, Cardiorespiratory Conditions - includes COPD, asthma, malaise and fatigue</a:t>
            </a:r>
          </a:p>
          <a:p>
            <a:pPr marL="0" indent="0">
              <a:buNone/>
            </a:pPr>
            <a:r>
              <a:rPr lang="en-US" sz="1900">
                <a:solidFill>
                  <a:srgbClr val="000000"/>
                </a:solidFill>
                <a:latin typeface="Calibri"/>
                <a:cs typeface="Calibri"/>
              </a:rPr>
              <a:t>13 = Medically Complex Conditions – includes pneumonia, CKD, open wounds/pressure ulcer, infection, disorders of fluid, electrolyte and acid base balance</a:t>
            </a:r>
          </a:p>
          <a:p>
            <a:pPr marL="0" indent="0">
              <a:buNone/>
            </a:pPr>
            <a:endParaRPr lang="en-US">
              <a:solidFill>
                <a:srgbClr val="000000"/>
              </a:solidFill>
              <a:latin typeface="Calibri"/>
              <a:cs typeface="Calibri"/>
            </a:endParaRPr>
          </a:p>
          <a:p>
            <a:pPr marL="0" indent="0">
              <a:buNone/>
            </a:pPr>
            <a:endParaRPr lang="en-US">
              <a:solidFill>
                <a:srgbClr val="000000"/>
              </a:solidFill>
              <a:latin typeface="Calibri"/>
              <a:cs typeface="Calibri"/>
            </a:endParaRPr>
          </a:p>
          <a:p>
            <a:pPr marL="0" indent="0">
              <a:buNone/>
            </a:pPr>
            <a:endParaRPr lang="en-US">
              <a:solidFill>
                <a:srgbClr val="000000"/>
              </a:solidFill>
              <a:latin typeface="Calibri"/>
              <a:cs typeface="Calibri"/>
            </a:endParaRPr>
          </a:p>
          <a:p>
            <a:endParaRPr lang="en-US" sz="2000">
              <a:solidFill>
                <a:srgbClr val="000000"/>
              </a:solidFill>
              <a:latin typeface="Calibri"/>
              <a:cs typeface="Calibri"/>
            </a:endParaRPr>
          </a:p>
          <a:p>
            <a:endParaRPr lang="en-US" sz="2000">
              <a:solidFill>
                <a:srgbClr val="000000"/>
              </a:solidFill>
              <a:latin typeface="Calibri"/>
              <a:cs typeface="Calibri"/>
            </a:endParaRPr>
          </a:p>
          <a:p>
            <a:pPr marL="0" indent="0">
              <a:buNone/>
            </a:pPr>
            <a:endParaRPr lang="en-US">
              <a:cs typeface="Calibri" panose="020F0502020204030204"/>
            </a:endParaRPr>
          </a:p>
          <a:p>
            <a:pPr lvl="1"/>
            <a:endParaRPr lang="en-US">
              <a:cs typeface="Calibri" panose="020F0502020204030204"/>
            </a:endParaRPr>
          </a:p>
          <a:p>
            <a:pPr lvl="1"/>
            <a:endParaRPr lang="en-US">
              <a:cs typeface="Calibri" panose="020F0502020204030204"/>
            </a:endParaRPr>
          </a:p>
          <a:p>
            <a:pPr marL="457200" lvl="1" indent="0">
              <a:buNone/>
            </a:pPr>
            <a:endParaRPr lang="en-US">
              <a:cs typeface="Calibri" panose="020F0502020204030204"/>
            </a:endParaRPr>
          </a:p>
        </p:txBody>
      </p:sp>
    </p:spTree>
    <p:extLst>
      <p:ext uri="{BB962C8B-B14F-4D97-AF65-F5344CB8AC3E}">
        <p14:creationId xmlns:p14="http://schemas.microsoft.com/office/powerpoint/2010/main" val="1491294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207034"/>
            <a:ext cx="11227915" cy="767751"/>
          </a:xfrm>
        </p:spPr>
        <p:txBody>
          <a:bodyPr>
            <a:normAutofit fontScale="90000"/>
          </a:bodyPr>
          <a:lstStyle/>
          <a:p>
            <a:r>
              <a:rPr lang="en-US" b="1" i="1">
                <a:cs typeface="Calibri Light"/>
              </a:rPr>
              <a:t>MDS Section I – Active Diagnoses in the last 7 Days</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258792" y="974785"/>
            <a:ext cx="11095008" cy="5202178"/>
          </a:xfrm>
        </p:spPr>
        <p:txBody>
          <a:bodyPr vert="horz" lIns="91440" tIns="45720" rIns="91440" bIns="45720" rtlCol="0" anchor="t">
            <a:normAutofit/>
          </a:bodyPr>
          <a:lstStyle/>
          <a:p>
            <a:pPr marL="457200" lvl="1" indent="0">
              <a:buNone/>
            </a:pPr>
            <a:endParaRPr lang="en-US">
              <a:cs typeface="Calibri" panose="020F0502020204030204"/>
            </a:endParaRPr>
          </a:p>
          <a:p>
            <a:pPr lvl="1"/>
            <a:endParaRPr lang="en-US">
              <a:cs typeface="Calibri" panose="020F0502020204030204"/>
            </a:endParaRPr>
          </a:p>
          <a:p>
            <a:pPr marL="457200" lvl="1" indent="0">
              <a:buNone/>
            </a:pPr>
            <a:endParaRPr lang="en-US">
              <a:cs typeface="Calibri" panose="020F0502020204030204"/>
            </a:endParaRPr>
          </a:p>
        </p:txBody>
      </p:sp>
      <p:pic>
        <p:nvPicPr>
          <p:cNvPr id="6" name="Picture 5">
            <a:extLst>
              <a:ext uri="{FF2B5EF4-FFF2-40B4-BE49-F238E27FC236}">
                <a16:creationId xmlns:a16="http://schemas.microsoft.com/office/drawing/2014/main" id="{5D16D864-3BC6-9AA3-C67C-24588C8D11CF}"/>
              </a:ext>
            </a:extLst>
          </p:cNvPr>
          <p:cNvPicPr>
            <a:picLocks noChangeAspect="1"/>
          </p:cNvPicPr>
          <p:nvPr/>
        </p:nvPicPr>
        <p:blipFill>
          <a:blip r:embed="rId3"/>
          <a:stretch>
            <a:fillRect/>
          </a:stretch>
        </p:blipFill>
        <p:spPr>
          <a:xfrm>
            <a:off x="996275" y="916378"/>
            <a:ext cx="10199449" cy="5260585"/>
          </a:xfrm>
          <a:prstGeom prst="rect">
            <a:avLst/>
          </a:prstGeom>
        </p:spPr>
      </p:pic>
    </p:spTree>
    <p:extLst>
      <p:ext uri="{BB962C8B-B14F-4D97-AF65-F5344CB8AC3E}">
        <p14:creationId xmlns:p14="http://schemas.microsoft.com/office/powerpoint/2010/main" val="3664633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207034"/>
            <a:ext cx="11227915" cy="767751"/>
          </a:xfrm>
        </p:spPr>
        <p:txBody>
          <a:bodyPr>
            <a:normAutofit fontScale="90000"/>
          </a:bodyPr>
          <a:lstStyle/>
          <a:p>
            <a:r>
              <a:rPr lang="en-US" b="1" i="1">
                <a:cs typeface="Calibri Light"/>
              </a:rPr>
              <a:t>MDS Section I – Active Diagnoses in the last 7 Days</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258792" y="974785"/>
            <a:ext cx="11095008" cy="5202178"/>
          </a:xfrm>
        </p:spPr>
        <p:txBody>
          <a:bodyPr vert="horz" lIns="91440" tIns="45720" rIns="91440" bIns="45720" rtlCol="0" anchor="t">
            <a:normAutofit/>
          </a:bodyPr>
          <a:lstStyle/>
          <a:p>
            <a:pPr marL="457200" lvl="1" indent="0">
              <a:buNone/>
            </a:pPr>
            <a:endParaRPr lang="en-US">
              <a:cs typeface="Calibri" panose="020F0502020204030204"/>
            </a:endParaRPr>
          </a:p>
          <a:p>
            <a:pPr lvl="1"/>
            <a:endParaRPr lang="en-US">
              <a:cs typeface="Calibri" panose="020F0502020204030204"/>
            </a:endParaRPr>
          </a:p>
          <a:p>
            <a:pPr marL="457200" lvl="1" indent="0">
              <a:buNone/>
            </a:pPr>
            <a:endParaRPr lang="en-US">
              <a:cs typeface="Calibri" panose="020F0502020204030204"/>
            </a:endParaRPr>
          </a:p>
        </p:txBody>
      </p:sp>
      <p:pic>
        <p:nvPicPr>
          <p:cNvPr id="8" name="Picture 7">
            <a:extLst>
              <a:ext uri="{FF2B5EF4-FFF2-40B4-BE49-F238E27FC236}">
                <a16:creationId xmlns:a16="http://schemas.microsoft.com/office/drawing/2014/main" id="{003F5188-60FB-F0A1-48B0-95089FC4DE41}"/>
              </a:ext>
            </a:extLst>
          </p:cNvPr>
          <p:cNvPicPr>
            <a:picLocks noChangeAspect="1"/>
          </p:cNvPicPr>
          <p:nvPr/>
        </p:nvPicPr>
        <p:blipFill>
          <a:blip r:embed="rId3"/>
          <a:stretch>
            <a:fillRect/>
          </a:stretch>
        </p:blipFill>
        <p:spPr>
          <a:xfrm>
            <a:off x="1108362" y="1001763"/>
            <a:ext cx="10364490" cy="4905331"/>
          </a:xfrm>
          <a:prstGeom prst="rect">
            <a:avLst/>
          </a:prstGeom>
        </p:spPr>
      </p:pic>
    </p:spTree>
    <p:extLst>
      <p:ext uri="{BB962C8B-B14F-4D97-AF65-F5344CB8AC3E}">
        <p14:creationId xmlns:p14="http://schemas.microsoft.com/office/powerpoint/2010/main" val="1568170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207034"/>
            <a:ext cx="11227915" cy="767751"/>
          </a:xfrm>
        </p:spPr>
        <p:txBody>
          <a:bodyPr>
            <a:normAutofit fontScale="90000"/>
          </a:bodyPr>
          <a:lstStyle/>
          <a:p>
            <a:r>
              <a:rPr lang="en-US" b="1" i="1">
                <a:cs typeface="Calibri Light"/>
              </a:rPr>
              <a:t>MDS Section I – Active Diagnoses in the last 7 Days</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258792" y="974785"/>
            <a:ext cx="11095008" cy="5202178"/>
          </a:xfrm>
        </p:spPr>
        <p:txBody>
          <a:bodyPr vert="horz" lIns="91440" tIns="45720" rIns="91440" bIns="45720" rtlCol="0" anchor="t">
            <a:normAutofit/>
          </a:bodyPr>
          <a:lstStyle/>
          <a:p>
            <a:pPr marL="457200" lvl="1" indent="0">
              <a:buNone/>
            </a:pPr>
            <a:endParaRPr lang="en-US">
              <a:cs typeface="Calibri" panose="020F0502020204030204"/>
            </a:endParaRPr>
          </a:p>
          <a:p>
            <a:pPr marL="457200" lvl="1" indent="0">
              <a:buNone/>
            </a:pPr>
            <a:endParaRPr lang="en-US">
              <a:cs typeface="Calibri" panose="020F0502020204030204"/>
            </a:endParaRPr>
          </a:p>
        </p:txBody>
      </p:sp>
      <p:pic>
        <p:nvPicPr>
          <p:cNvPr id="6" name="Picture 5">
            <a:extLst>
              <a:ext uri="{FF2B5EF4-FFF2-40B4-BE49-F238E27FC236}">
                <a16:creationId xmlns:a16="http://schemas.microsoft.com/office/drawing/2014/main" id="{A5B78FEC-721F-DEA3-F1F7-EB347C81EB6E}"/>
              </a:ext>
            </a:extLst>
          </p:cNvPr>
          <p:cNvPicPr>
            <a:picLocks noChangeAspect="1"/>
          </p:cNvPicPr>
          <p:nvPr/>
        </p:nvPicPr>
        <p:blipFill>
          <a:blip r:embed="rId3"/>
          <a:stretch>
            <a:fillRect/>
          </a:stretch>
        </p:blipFill>
        <p:spPr>
          <a:xfrm>
            <a:off x="838200" y="912463"/>
            <a:ext cx="10593461" cy="1783593"/>
          </a:xfrm>
          <a:prstGeom prst="rect">
            <a:avLst/>
          </a:prstGeom>
        </p:spPr>
      </p:pic>
      <p:pic>
        <p:nvPicPr>
          <p:cNvPr id="11" name="Picture 10">
            <a:extLst>
              <a:ext uri="{FF2B5EF4-FFF2-40B4-BE49-F238E27FC236}">
                <a16:creationId xmlns:a16="http://schemas.microsoft.com/office/drawing/2014/main" id="{BCB29213-7CA7-49C8-B6A3-E46FFB00A362}"/>
              </a:ext>
            </a:extLst>
          </p:cNvPr>
          <p:cNvPicPr>
            <a:picLocks noChangeAspect="1"/>
          </p:cNvPicPr>
          <p:nvPr/>
        </p:nvPicPr>
        <p:blipFill>
          <a:blip r:embed="rId4"/>
          <a:stretch>
            <a:fillRect/>
          </a:stretch>
        </p:blipFill>
        <p:spPr>
          <a:xfrm>
            <a:off x="838200" y="2809348"/>
            <a:ext cx="9693191" cy="2844652"/>
          </a:xfrm>
          <a:prstGeom prst="rect">
            <a:avLst/>
          </a:prstGeom>
        </p:spPr>
      </p:pic>
    </p:spTree>
    <p:extLst>
      <p:ext uri="{BB962C8B-B14F-4D97-AF65-F5344CB8AC3E}">
        <p14:creationId xmlns:p14="http://schemas.microsoft.com/office/powerpoint/2010/main" val="4000808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207034"/>
            <a:ext cx="11227915" cy="767751"/>
          </a:xfrm>
        </p:spPr>
        <p:txBody>
          <a:bodyPr>
            <a:normAutofit fontScale="90000"/>
          </a:bodyPr>
          <a:lstStyle/>
          <a:p>
            <a:r>
              <a:rPr lang="en-US" b="1" i="1">
                <a:cs typeface="Calibri Light"/>
              </a:rPr>
              <a:t>MDS Section I – Active Diagnoses in the last 7 Days</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258792" y="974785"/>
            <a:ext cx="11095008" cy="5202178"/>
          </a:xfrm>
        </p:spPr>
        <p:txBody>
          <a:bodyPr vert="horz" lIns="91440" tIns="45720" rIns="91440" bIns="45720" rtlCol="0" anchor="t">
            <a:normAutofit/>
          </a:bodyPr>
          <a:lstStyle/>
          <a:p>
            <a:pPr marL="457200" lvl="1" indent="0">
              <a:buNone/>
            </a:pPr>
            <a:endParaRPr lang="en-US">
              <a:cs typeface="Calibri" panose="020F0502020204030204"/>
            </a:endParaRPr>
          </a:p>
          <a:p>
            <a:pPr lvl="1"/>
            <a:endParaRPr lang="en-US">
              <a:cs typeface="Calibri" panose="020F0502020204030204"/>
            </a:endParaRPr>
          </a:p>
          <a:p>
            <a:pPr marL="457200" lvl="1" indent="0">
              <a:buNone/>
            </a:pPr>
            <a:endParaRPr lang="en-US">
              <a:cs typeface="Calibri" panose="020F0502020204030204"/>
            </a:endParaRPr>
          </a:p>
        </p:txBody>
      </p:sp>
      <p:pic>
        <p:nvPicPr>
          <p:cNvPr id="6" name="Picture 5">
            <a:extLst>
              <a:ext uri="{FF2B5EF4-FFF2-40B4-BE49-F238E27FC236}">
                <a16:creationId xmlns:a16="http://schemas.microsoft.com/office/drawing/2014/main" id="{7EFE8396-C1D5-AAD6-6D6E-4D7666F2A7E5}"/>
              </a:ext>
            </a:extLst>
          </p:cNvPr>
          <p:cNvPicPr>
            <a:picLocks noChangeAspect="1"/>
          </p:cNvPicPr>
          <p:nvPr/>
        </p:nvPicPr>
        <p:blipFill>
          <a:blip r:embed="rId3"/>
          <a:stretch>
            <a:fillRect/>
          </a:stretch>
        </p:blipFill>
        <p:spPr>
          <a:xfrm>
            <a:off x="258792" y="1019018"/>
            <a:ext cx="11269648" cy="4391638"/>
          </a:xfrm>
          <a:prstGeom prst="rect">
            <a:avLst/>
          </a:prstGeom>
        </p:spPr>
      </p:pic>
    </p:spTree>
    <p:extLst>
      <p:ext uri="{BB962C8B-B14F-4D97-AF65-F5344CB8AC3E}">
        <p14:creationId xmlns:p14="http://schemas.microsoft.com/office/powerpoint/2010/main" val="2180317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207034"/>
            <a:ext cx="11227915" cy="767751"/>
          </a:xfrm>
        </p:spPr>
        <p:txBody>
          <a:bodyPr>
            <a:normAutofit fontScale="90000"/>
          </a:bodyPr>
          <a:lstStyle/>
          <a:p>
            <a:r>
              <a:rPr lang="en-US" b="1" i="1">
                <a:cs typeface="Calibri Light"/>
              </a:rPr>
              <a:t>MDS Section I – Active Diagnoses in the last 7 Days</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258792" y="974785"/>
            <a:ext cx="11095008" cy="5202178"/>
          </a:xfrm>
        </p:spPr>
        <p:txBody>
          <a:bodyPr vert="horz" lIns="91440" tIns="45720" rIns="91440" bIns="45720" rtlCol="0" anchor="t">
            <a:normAutofit/>
          </a:bodyPr>
          <a:lstStyle/>
          <a:p>
            <a:pPr marL="457200" lvl="1" indent="0">
              <a:buNone/>
            </a:pPr>
            <a:endParaRPr lang="en-US">
              <a:cs typeface="Calibri" panose="020F0502020204030204"/>
            </a:endParaRPr>
          </a:p>
          <a:p>
            <a:pPr lvl="1"/>
            <a:endParaRPr lang="en-US">
              <a:cs typeface="Calibri" panose="020F0502020204030204"/>
            </a:endParaRPr>
          </a:p>
          <a:p>
            <a:pPr marL="457200" lvl="1" indent="0">
              <a:buNone/>
            </a:pPr>
            <a:endParaRPr lang="en-US">
              <a:cs typeface="Calibri" panose="020F0502020204030204"/>
            </a:endParaRPr>
          </a:p>
        </p:txBody>
      </p:sp>
      <p:pic>
        <p:nvPicPr>
          <p:cNvPr id="8" name="Picture 7">
            <a:extLst>
              <a:ext uri="{FF2B5EF4-FFF2-40B4-BE49-F238E27FC236}">
                <a16:creationId xmlns:a16="http://schemas.microsoft.com/office/drawing/2014/main" id="{80296888-8285-4F7F-8C92-47B9DFEB0232}"/>
              </a:ext>
            </a:extLst>
          </p:cNvPr>
          <p:cNvPicPr>
            <a:picLocks noChangeAspect="1"/>
          </p:cNvPicPr>
          <p:nvPr/>
        </p:nvPicPr>
        <p:blipFill>
          <a:blip r:embed="rId3"/>
          <a:stretch>
            <a:fillRect/>
          </a:stretch>
        </p:blipFill>
        <p:spPr>
          <a:xfrm>
            <a:off x="1108362" y="1001834"/>
            <a:ext cx="9787499" cy="4881381"/>
          </a:xfrm>
          <a:prstGeom prst="rect">
            <a:avLst/>
          </a:prstGeom>
        </p:spPr>
      </p:pic>
    </p:spTree>
    <p:extLst>
      <p:ext uri="{BB962C8B-B14F-4D97-AF65-F5344CB8AC3E}">
        <p14:creationId xmlns:p14="http://schemas.microsoft.com/office/powerpoint/2010/main" val="499656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40"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9E110DCC-0CE0-6DC2-855D-0DCE970377AF}"/>
              </a:ext>
            </a:extLst>
          </p:cNvPr>
          <p:cNvSpPr>
            <a:spLocks noGrp="1"/>
          </p:cNvSpPr>
          <p:nvPr>
            <p:ph type="title"/>
          </p:nvPr>
        </p:nvSpPr>
        <p:spPr>
          <a:xfrm>
            <a:off x="125885" y="31994"/>
            <a:ext cx="11227915" cy="772047"/>
          </a:xfrm>
        </p:spPr>
        <p:txBody>
          <a:bodyPr/>
          <a:lstStyle/>
          <a:p>
            <a:r>
              <a:rPr lang="en-US" b="1" i="1"/>
              <a:t>MDS Section I – Active Diagnoses</a:t>
            </a:r>
          </a:p>
        </p:txBody>
      </p:sp>
      <p:sp>
        <p:nvSpPr>
          <p:cNvPr id="3" name="Content Placeholder 2">
            <a:extLst>
              <a:ext uri="{FF2B5EF4-FFF2-40B4-BE49-F238E27FC236}">
                <a16:creationId xmlns:a16="http://schemas.microsoft.com/office/drawing/2014/main" id="{38F42189-B315-AB57-9D53-452B3BD4CE67}"/>
              </a:ext>
            </a:extLst>
          </p:cNvPr>
          <p:cNvSpPr>
            <a:spLocks noGrp="1"/>
          </p:cNvSpPr>
          <p:nvPr>
            <p:ph idx="1"/>
          </p:nvPr>
        </p:nvSpPr>
        <p:spPr>
          <a:xfrm>
            <a:off x="334118" y="696118"/>
            <a:ext cx="11731997" cy="5465764"/>
          </a:xfrm>
        </p:spPr>
        <p:txBody>
          <a:bodyPr>
            <a:normAutofit fontScale="92500" lnSpcReduction="10000"/>
          </a:bodyPr>
          <a:lstStyle/>
          <a:p>
            <a:pPr marL="0" indent="0">
              <a:buNone/>
            </a:pPr>
            <a:r>
              <a:rPr lang="en-US" dirty="0"/>
              <a:t> Two Lookback periods for this section when determining active diagnoses:</a:t>
            </a:r>
          </a:p>
          <a:p>
            <a:pPr lvl="1"/>
            <a:r>
              <a:rPr lang="en-US" dirty="0"/>
              <a:t>Step 1 -  Diagnosis identification is a 60-day lookback</a:t>
            </a:r>
          </a:p>
          <a:p>
            <a:pPr lvl="2"/>
            <a:r>
              <a:rPr lang="en-US" dirty="0"/>
              <a:t>Must be a physician-documented Dx in the medical record (NP, PA or CNS per state licensure laws)</a:t>
            </a:r>
          </a:p>
          <a:p>
            <a:pPr lvl="1"/>
            <a:r>
              <a:rPr lang="en-US" dirty="0"/>
              <a:t>Step 2 – Diagnosis status – Active or Inactive in the last 7 days  (exception is I2300 UTI)</a:t>
            </a:r>
          </a:p>
          <a:p>
            <a:pPr lvl="2"/>
            <a:r>
              <a:rPr lang="en-US" dirty="0"/>
              <a:t>Active Diagnosis = have a direct relationship to the resident’s current functional, cognitive, mood or behavior status, medical treatments, nursing monitoring or risk of death during the 7-day lookback.</a:t>
            </a:r>
          </a:p>
          <a:p>
            <a:pPr lvl="2"/>
            <a:r>
              <a:rPr lang="en-US" dirty="0"/>
              <a:t>Do not include conditions that are resolved, do not affect current status or do not drive the plan of care.</a:t>
            </a:r>
          </a:p>
          <a:p>
            <a:pPr lvl="1"/>
            <a:r>
              <a:rPr lang="en-US" dirty="0"/>
              <a:t>Check all active diseases that apply under each major disease category.</a:t>
            </a:r>
          </a:p>
          <a:p>
            <a:pPr lvl="1"/>
            <a:r>
              <a:rPr lang="en-US" dirty="0"/>
              <a:t>If a disease or condition is not specifically listed – enter the Dx and ICD10 in I8000</a:t>
            </a:r>
          </a:p>
          <a:p>
            <a:pPr lvl="1"/>
            <a:r>
              <a:rPr lang="en-US" dirty="0"/>
              <a:t>Z codes (aftercare) can be used – but should also have another Dx for the related primary medical condition checked or entered at I8000</a:t>
            </a:r>
          </a:p>
          <a:p>
            <a:pPr lvl="1"/>
            <a:r>
              <a:rPr lang="en-US" dirty="0">
                <a:hlinkClick r:id="rId3"/>
              </a:rPr>
              <a:t>https://www.cms.gov/Medicare/Coding/ICD10/index.html</a:t>
            </a:r>
            <a:endParaRPr lang="en-US" dirty="0"/>
          </a:p>
          <a:p>
            <a:pPr lvl="1"/>
            <a:r>
              <a:rPr lang="en-US" dirty="0"/>
              <a:t>I2300 – UTI -  lookback is last 30 days and must be:</a:t>
            </a:r>
          </a:p>
          <a:p>
            <a:pPr lvl="2"/>
            <a:r>
              <a:rPr lang="en-US" dirty="0"/>
              <a:t>Determined by using evidenced based criteria (</a:t>
            </a:r>
            <a:r>
              <a:rPr lang="en-US" dirty="0" err="1"/>
              <a:t>McGreer</a:t>
            </a:r>
            <a:r>
              <a:rPr lang="en-US" dirty="0"/>
              <a:t>, Loeb, </a:t>
            </a:r>
            <a:r>
              <a:rPr lang="en-US" dirty="0" err="1"/>
              <a:t>etc</a:t>
            </a:r>
            <a:r>
              <a:rPr lang="en-US" dirty="0"/>
              <a:t>) AND</a:t>
            </a:r>
          </a:p>
          <a:p>
            <a:pPr lvl="2"/>
            <a:r>
              <a:rPr lang="en-US" dirty="0"/>
              <a:t>Physician documented UTI diagnosis</a:t>
            </a:r>
          </a:p>
          <a:p>
            <a:pPr lvl="1"/>
            <a:r>
              <a:rPr lang="en-US" dirty="0"/>
              <a:t>I5100 – Quadriplegia – paralysis of all four limbs cause by spinal cord injury – not the result of another condition i.e. CP, stroke, contracture, etc.</a:t>
            </a:r>
          </a:p>
          <a:p>
            <a:pPr lvl="1"/>
            <a:endParaRPr lang="en-US" dirty="0"/>
          </a:p>
        </p:txBody>
      </p:sp>
    </p:spTree>
    <p:extLst>
      <p:ext uri="{BB962C8B-B14F-4D97-AF65-F5344CB8AC3E}">
        <p14:creationId xmlns:p14="http://schemas.microsoft.com/office/powerpoint/2010/main" val="556106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40"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9E110DCC-0CE0-6DC2-855D-0DCE970377AF}"/>
              </a:ext>
            </a:extLst>
          </p:cNvPr>
          <p:cNvSpPr>
            <a:spLocks noGrp="1"/>
          </p:cNvSpPr>
          <p:nvPr>
            <p:ph type="title"/>
          </p:nvPr>
        </p:nvSpPr>
        <p:spPr>
          <a:xfrm>
            <a:off x="125885" y="31994"/>
            <a:ext cx="11227915" cy="772047"/>
          </a:xfrm>
        </p:spPr>
        <p:txBody>
          <a:bodyPr/>
          <a:lstStyle/>
          <a:p>
            <a:pPr algn="ctr"/>
            <a:r>
              <a:rPr lang="en-US" b="1" i="1"/>
              <a:t>MDS Section J– Health Conditions</a:t>
            </a:r>
          </a:p>
        </p:txBody>
      </p:sp>
      <p:pic>
        <p:nvPicPr>
          <p:cNvPr id="6" name="Content Placeholder 5" descr="Text&#10;&#10;Description automatically generated">
            <a:extLst>
              <a:ext uri="{FF2B5EF4-FFF2-40B4-BE49-F238E27FC236}">
                <a16:creationId xmlns:a16="http://schemas.microsoft.com/office/drawing/2014/main" id="{90C6C544-7D44-3E02-4CF7-A2F6AE4C84C0}"/>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844800" y="1332011"/>
            <a:ext cx="6385464" cy="3990915"/>
          </a:xfrm>
        </p:spPr>
      </p:pic>
    </p:spTree>
    <p:extLst>
      <p:ext uri="{BB962C8B-B14F-4D97-AF65-F5344CB8AC3E}">
        <p14:creationId xmlns:p14="http://schemas.microsoft.com/office/powerpoint/2010/main" val="413897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a:cs typeface="Calibri Light"/>
              </a:rPr>
              <a:t>MDS Sections H, I &amp; J</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839830"/>
            <a:ext cx="11227915" cy="5337133"/>
          </a:xfrm>
        </p:spPr>
        <p:txBody>
          <a:bodyPr vert="horz" lIns="91440" tIns="45720" rIns="91440" bIns="45720" rtlCol="0" anchor="t">
            <a:normAutofit/>
          </a:bodyPr>
          <a:lstStyle/>
          <a:p>
            <a:pPr marL="457200" lvl="1" indent="0">
              <a:buNone/>
            </a:pPr>
            <a:endParaRPr lang="en-US">
              <a:solidFill>
                <a:srgbClr val="000000"/>
              </a:solidFill>
              <a:effectLst/>
              <a:latin typeface="Calibri"/>
              <a:cs typeface="Calibri"/>
            </a:endParaRPr>
          </a:p>
          <a:p>
            <a:pPr lvl="1"/>
            <a:r>
              <a:rPr lang="en-US" sz="3600">
                <a:cs typeface="Calibri" panose="020F0502020204030204"/>
              </a:rPr>
              <a:t>H = Bladder and Bowel</a:t>
            </a:r>
          </a:p>
          <a:p>
            <a:pPr marL="457200" lvl="1" indent="0">
              <a:buNone/>
            </a:pPr>
            <a:endParaRPr lang="en-US" sz="3600">
              <a:cs typeface="Calibri" panose="020F0502020204030204"/>
            </a:endParaRPr>
          </a:p>
          <a:p>
            <a:pPr lvl="1"/>
            <a:r>
              <a:rPr lang="en-US" sz="3600">
                <a:cs typeface="Calibri" panose="020F0502020204030204"/>
              </a:rPr>
              <a:t>I  = Active Diagnoses</a:t>
            </a:r>
          </a:p>
          <a:p>
            <a:pPr lvl="1"/>
            <a:endParaRPr lang="en-US" sz="3600">
              <a:cs typeface="Calibri" panose="020F0502020204030204"/>
            </a:endParaRPr>
          </a:p>
          <a:p>
            <a:pPr lvl="1"/>
            <a:r>
              <a:rPr lang="en-US" sz="3600">
                <a:cs typeface="Calibri" panose="020F0502020204030204"/>
              </a:rPr>
              <a:t>J = Health Conditions</a:t>
            </a:r>
          </a:p>
        </p:txBody>
      </p:sp>
      <p:pic>
        <p:nvPicPr>
          <p:cNvPr id="8" name="Picture 7" descr="A picture containing text, outdoor, sign&#10;&#10;Description automatically generated">
            <a:extLst>
              <a:ext uri="{FF2B5EF4-FFF2-40B4-BE49-F238E27FC236}">
                <a16:creationId xmlns:a16="http://schemas.microsoft.com/office/drawing/2014/main" id="{14FFFE95-250C-0411-9501-210DC6D1F94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419381" y="116241"/>
            <a:ext cx="3425225" cy="2649844"/>
          </a:xfrm>
          <a:prstGeom prst="rect">
            <a:avLst/>
          </a:prstGeom>
        </p:spPr>
      </p:pic>
    </p:spTree>
    <p:extLst>
      <p:ext uri="{BB962C8B-B14F-4D97-AF65-F5344CB8AC3E}">
        <p14:creationId xmlns:p14="http://schemas.microsoft.com/office/powerpoint/2010/main" val="3370133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a:cs typeface="Calibri Light"/>
              </a:rPr>
              <a:t>MDS Section J0100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839830"/>
            <a:ext cx="11227915" cy="5337133"/>
          </a:xfrm>
        </p:spPr>
        <p:txBody>
          <a:bodyPr vert="horz" lIns="91440" tIns="45720" rIns="91440" bIns="45720" rtlCol="0" anchor="t">
            <a:normAutofit fontScale="92500" lnSpcReduction="20000"/>
          </a:bodyPr>
          <a:lstStyle/>
          <a:p>
            <a:pPr marL="457200" lvl="1" indent="0">
              <a:buNone/>
            </a:pPr>
            <a:r>
              <a:rPr lang="en-US">
                <a:solidFill>
                  <a:srgbClr val="000000"/>
                </a:solidFill>
                <a:effectLst/>
                <a:latin typeface="Calibri"/>
                <a:cs typeface="Calibri" panose="020F0502020204030204"/>
              </a:rPr>
              <a:t>Pain Management -  5-day Lookback</a:t>
            </a:r>
          </a:p>
          <a:p>
            <a:pPr marL="457200" lvl="1" indent="0">
              <a:buNone/>
            </a:pPr>
            <a:endParaRPr lang="en-US">
              <a:solidFill>
                <a:srgbClr val="000000"/>
              </a:solidFill>
              <a:effectLst/>
              <a:latin typeface="Calibri"/>
              <a:cs typeface="Calibri" panose="020F0502020204030204"/>
            </a:endParaRPr>
          </a:p>
          <a:p>
            <a:pPr marL="457200" lvl="1" indent="0">
              <a:buNone/>
            </a:pPr>
            <a:r>
              <a:rPr lang="en-US" sz="5100">
                <a:solidFill>
                  <a:srgbClr val="000000"/>
                </a:solidFill>
                <a:latin typeface="Calibri"/>
                <a:cs typeface="Calibri" panose="020F0502020204030204"/>
              </a:rPr>
              <a:t>  </a:t>
            </a: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lvl="1"/>
            <a:endParaRPr lang="en-US" sz="2000">
              <a:solidFill>
                <a:srgbClr val="000000"/>
              </a:solidFill>
              <a:latin typeface="Calibri"/>
              <a:cs typeface="Calibri" panose="020F0502020204030204"/>
            </a:endParaRPr>
          </a:p>
          <a:p>
            <a:pPr lvl="1"/>
            <a:endParaRPr lang="en-US" sz="2000">
              <a:solidFill>
                <a:srgbClr val="000000"/>
              </a:solidFill>
              <a:latin typeface="Calibri"/>
              <a:cs typeface="Calibri" panose="020F0502020204030204"/>
            </a:endParaRPr>
          </a:p>
          <a:p>
            <a:pPr lvl="1"/>
            <a:r>
              <a:rPr lang="en-US" sz="2000">
                <a:solidFill>
                  <a:srgbClr val="000000"/>
                </a:solidFill>
                <a:latin typeface="Calibri"/>
                <a:cs typeface="Calibri" panose="020F0502020204030204"/>
              </a:rPr>
              <a:t>Include all medications used for pain management by any route – oral, transcutaneous, intramuscular, rectal, IV, intraspinal.   Does not include meds that primarily target treatment of the underlying condition i.e. chemotherapy or steroids.</a:t>
            </a:r>
          </a:p>
          <a:p>
            <a:pPr lvl="1"/>
            <a:r>
              <a:rPr lang="en-US" sz="2000">
                <a:solidFill>
                  <a:srgbClr val="000000"/>
                </a:solidFill>
                <a:latin typeface="Calibri"/>
                <a:cs typeface="Calibri" panose="020F0502020204030204"/>
              </a:rPr>
              <a:t>Non-medication intervention = includes biofeedback , PT, nerve block, heat/cold, massage, E-stim, acupuncture/pressure, chiropractic.    Herbal/alternative medicine products are not included here.</a:t>
            </a:r>
          </a:p>
          <a:p>
            <a:pPr marL="457200" lvl="1" indent="0">
              <a:buNone/>
            </a:pPr>
            <a:endParaRPr lang="en-US">
              <a:solidFill>
                <a:srgbClr val="000000"/>
              </a:solidFill>
              <a:latin typeface="Calibri"/>
              <a:cs typeface="Calibri" panose="020F0502020204030204"/>
            </a:endParaRPr>
          </a:p>
          <a:p>
            <a:pPr lvl="1"/>
            <a:endParaRPr lang="en-US">
              <a:solidFill>
                <a:srgbClr val="000000"/>
              </a:solidFill>
              <a:latin typeface="Calibri"/>
              <a:cs typeface="Calibri" panose="020F0502020204030204"/>
            </a:endParaRPr>
          </a:p>
          <a:p>
            <a:pPr marL="914400" lvl="2" indent="0">
              <a:buNone/>
            </a:pPr>
            <a:r>
              <a:rPr lang="en-US">
                <a:solidFill>
                  <a:srgbClr val="000000"/>
                </a:solidFill>
                <a:effectLst/>
                <a:latin typeface="Calibri"/>
                <a:cs typeface="Calibri" panose="020F0502020204030204"/>
              </a:rPr>
              <a:t> </a:t>
            </a:r>
          </a:p>
          <a:p>
            <a:pPr marL="457200" lvl="1" indent="0">
              <a:buNone/>
            </a:pPr>
            <a:r>
              <a:rPr lang="en-US">
                <a:solidFill>
                  <a:srgbClr val="000000"/>
                </a:solidFill>
                <a:effectLst/>
                <a:latin typeface="Calibri"/>
                <a:cs typeface="Calibri" panose="020F0502020204030204"/>
              </a:rPr>
              <a:t>		</a:t>
            </a:r>
          </a:p>
        </p:txBody>
      </p:sp>
      <p:pic>
        <p:nvPicPr>
          <p:cNvPr id="6" name="Picture 5">
            <a:extLst>
              <a:ext uri="{FF2B5EF4-FFF2-40B4-BE49-F238E27FC236}">
                <a16:creationId xmlns:a16="http://schemas.microsoft.com/office/drawing/2014/main" id="{41697F2B-CF55-4EDF-441D-1AA91EFE6DBF}"/>
              </a:ext>
            </a:extLst>
          </p:cNvPr>
          <p:cNvPicPr>
            <a:picLocks noChangeAspect="1"/>
          </p:cNvPicPr>
          <p:nvPr/>
        </p:nvPicPr>
        <p:blipFill>
          <a:blip r:embed="rId3"/>
          <a:stretch>
            <a:fillRect/>
          </a:stretch>
        </p:blipFill>
        <p:spPr>
          <a:xfrm>
            <a:off x="500476" y="1238348"/>
            <a:ext cx="10104120" cy="2407534"/>
          </a:xfrm>
          <a:prstGeom prst="rect">
            <a:avLst/>
          </a:prstGeom>
        </p:spPr>
      </p:pic>
    </p:spTree>
    <p:extLst>
      <p:ext uri="{BB962C8B-B14F-4D97-AF65-F5344CB8AC3E}">
        <p14:creationId xmlns:p14="http://schemas.microsoft.com/office/powerpoint/2010/main" val="4275770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a:cs typeface="Calibri Light"/>
              </a:rPr>
              <a:t>MDS Section J0200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839830"/>
            <a:ext cx="11227915" cy="5337133"/>
          </a:xfrm>
        </p:spPr>
        <p:txBody>
          <a:bodyPr vert="horz" lIns="91440" tIns="45720" rIns="91440" bIns="45720" rtlCol="0" anchor="t">
            <a:normAutofit fontScale="25000" lnSpcReduction="20000"/>
          </a:bodyPr>
          <a:lstStyle/>
          <a:p>
            <a:pPr marL="457200" lvl="1" indent="0">
              <a:buNone/>
            </a:pPr>
            <a:r>
              <a:rPr lang="en-US" sz="7400">
                <a:solidFill>
                  <a:srgbClr val="000000"/>
                </a:solidFill>
                <a:latin typeface="Calibri"/>
                <a:cs typeface="Calibri" panose="020F0502020204030204"/>
              </a:rPr>
              <a:t>Should Pain Assessment Interview Be Conducted</a:t>
            </a:r>
          </a:p>
          <a:p>
            <a:pPr marL="457200" lvl="1" indent="0">
              <a:buNone/>
            </a:pPr>
            <a:endParaRPr lang="en-US" sz="7400">
              <a:solidFill>
                <a:srgbClr val="000000"/>
              </a:solidFill>
              <a:latin typeface="Calibri"/>
              <a:cs typeface="Calibri" panose="020F0502020204030204"/>
            </a:endParaRPr>
          </a:p>
          <a:p>
            <a:pPr marL="457200" lvl="1" indent="0">
              <a:buNone/>
            </a:pPr>
            <a:endParaRPr lang="en-US" sz="4400">
              <a:solidFill>
                <a:srgbClr val="000000"/>
              </a:solidFill>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lvl="1"/>
            <a:r>
              <a:rPr lang="en-US" sz="8000">
                <a:solidFill>
                  <a:srgbClr val="000000"/>
                </a:solidFill>
                <a:latin typeface="Calibri"/>
                <a:cs typeface="Calibri" panose="020F0502020204030204"/>
              </a:rPr>
              <a:t>Attempt the interview with ALL residents during the lookback period.</a:t>
            </a:r>
          </a:p>
          <a:p>
            <a:pPr lvl="1"/>
            <a:r>
              <a:rPr lang="en-US" sz="8000">
                <a:solidFill>
                  <a:srgbClr val="000000"/>
                </a:solidFill>
                <a:effectLst/>
                <a:latin typeface="Calibri"/>
                <a:cs typeface="Calibri" panose="020F0502020204030204"/>
              </a:rPr>
              <a:t>It is not contingent on B0700 Makes Self Understood</a:t>
            </a:r>
          </a:p>
          <a:p>
            <a:pPr lvl="1"/>
            <a:r>
              <a:rPr lang="en-US" sz="8000">
                <a:solidFill>
                  <a:srgbClr val="000000"/>
                </a:solidFill>
                <a:effectLst/>
                <a:latin typeface="Calibri"/>
                <a:cs typeface="Calibri" panose="020F0502020204030204"/>
              </a:rPr>
              <a:t>If the interview should have been conducted, but wasn’t done – Code J0200 1, Yes and enter a “-” in J0300-J0600.</a:t>
            </a:r>
          </a:p>
          <a:p>
            <a:pPr lvl="1"/>
            <a:r>
              <a:rPr lang="en-US" sz="8000">
                <a:solidFill>
                  <a:srgbClr val="000000"/>
                </a:solidFill>
                <a:latin typeface="Calibri"/>
                <a:cs typeface="Calibri" panose="020F0502020204030204"/>
              </a:rPr>
              <a:t>Do not complete the Staff Assessment for Pain if the resident interview should have been done, but wasn’t</a:t>
            </a:r>
          </a:p>
          <a:p>
            <a:pPr lvl="1"/>
            <a:r>
              <a:rPr lang="en-US" sz="8000">
                <a:solidFill>
                  <a:srgbClr val="000000"/>
                </a:solidFill>
                <a:latin typeface="Calibri"/>
                <a:cs typeface="Calibri" panose="020F0502020204030204"/>
              </a:rPr>
              <a:t>If resident needs an interpreter, but one is not available – code J0200 0, No and proceed to Staff Assessment</a:t>
            </a:r>
          </a:p>
          <a:p>
            <a:pPr lvl="1"/>
            <a:endParaRPr lang="en-US" sz="8000">
              <a:solidFill>
                <a:srgbClr val="000000"/>
              </a:solidFill>
              <a:effectLst/>
              <a:latin typeface="Calibri"/>
              <a:cs typeface="Calibri" panose="020F0502020204030204"/>
            </a:endParaRPr>
          </a:p>
          <a:p>
            <a:pPr lvl="1"/>
            <a:endParaRPr lang="en-US" sz="4200">
              <a:solidFill>
                <a:srgbClr val="000000"/>
              </a:solidFill>
              <a:effectLst/>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r>
              <a:rPr lang="en-US" sz="5100">
                <a:solidFill>
                  <a:srgbClr val="000000"/>
                </a:solidFill>
                <a:latin typeface="Calibri"/>
                <a:cs typeface="Calibri" panose="020F0502020204030204"/>
              </a:rPr>
              <a:t>  </a:t>
            </a: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lvl="1"/>
            <a:endParaRPr lang="en-US" sz="2000">
              <a:solidFill>
                <a:srgbClr val="000000"/>
              </a:solidFill>
              <a:latin typeface="Calibri"/>
              <a:cs typeface="Calibri" panose="020F0502020204030204"/>
            </a:endParaRPr>
          </a:p>
          <a:p>
            <a:pPr lvl="1"/>
            <a:endParaRPr lang="en-US" sz="2000">
              <a:solidFill>
                <a:srgbClr val="000000"/>
              </a:solidFill>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lvl="1"/>
            <a:endParaRPr lang="en-US">
              <a:solidFill>
                <a:srgbClr val="000000"/>
              </a:solidFill>
              <a:latin typeface="Calibri"/>
              <a:cs typeface="Calibri" panose="020F0502020204030204"/>
            </a:endParaRPr>
          </a:p>
          <a:p>
            <a:pPr marL="914400" lvl="2" indent="0">
              <a:buNone/>
            </a:pPr>
            <a:r>
              <a:rPr lang="en-US">
                <a:solidFill>
                  <a:srgbClr val="000000"/>
                </a:solidFill>
                <a:effectLst/>
                <a:latin typeface="Calibri"/>
                <a:cs typeface="Calibri" panose="020F0502020204030204"/>
              </a:rPr>
              <a:t> </a:t>
            </a:r>
          </a:p>
          <a:p>
            <a:pPr marL="457200" lvl="1" indent="0">
              <a:buNone/>
            </a:pPr>
            <a:r>
              <a:rPr lang="en-US">
                <a:solidFill>
                  <a:srgbClr val="000000"/>
                </a:solidFill>
                <a:effectLst/>
                <a:latin typeface="Calibri"/>
                <a:cs typeface="Calibri" panose="020F0502020204030204"/>
              </a:rPr>
              <a:t>		</a:t>
            </a:r>
          </a:p>
        </p:txBody>
      </p:sp>
      <p:pic>
        <p:nvPicPr>
          <p:cNvPr id="8" name="Picture 7">
            <a:extLst>
              <a:ext uri="{FF2B5EF4-FFF2-40B4-BE49-F238E27FC236}">
                <a16:creationId xmlns:a16="http://schemas.microsoft.com/office/drawing/2014/main" id="{C0342AAC-3D07-FD5C-E8C2-2D2DB5B4302C}"/>
              </a:ext>
            </a:extLst>
          </p:cNvPr>
          <p:cNvPicPr>
            <a:picLocks noChangeAspect="1"/>
          </p:cNvPicPr>
          <p:nvPr/>
        </p:nvPicPr>
        <p:blipFill>
          <a:blip r:embed="rId3"/>
          <a:stretch>
            <a:fillRect/>
          </a:stretch>
        </p:blipFill>
        <p:spPr>
          <a:xfrm>
            <a:off x="287834" y="1262900"/>
            <a:ext cx="10149840" cy="1377387"/>
          </a:xfrm>
          <a:prstGeom prst="rect">
            <a:avLst/>
          </a:prstGeom>
        </p:spPr>
      </p:pic>
    </p:spTree>
    <p:extLst>
      <p:ext uri="{BB962C8B-B14F-4D97-AF65-F5344CB8AC3E}">
        <p14:creationId xmlns:p14="http://schemas.microsoft.com/office/powerpoint/2010/main" val="18828239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dirty="0">
                <a:cs typeface="Calibri Light"/>
              </a:rPr>
              <a:t>MDS Section J0300-J0600 -  Pain Presence</a:t>
            </a:r>
            <a:endParaRPr lang="en-US" b="1" i="1" dirty="0"/>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839830"/>
            <a:ext cx="11227915" cy="5337133"/>
          </a:xfrm>
        </p:spPr>
        <p:txBody>
          <a:bodyPr vert="horz" lIns="91440" tIns="45720" rIns="91440" bIns="45720" rtlCol="0" anchor="t">
            <a:normAutofit/>
          </a:bodyPr>
          <a:lstStyle/>
          <a:p>
            <a:pPr marL="457200" lvl="1" indent="0">
              <a:buNone/>
            </a:pPr>
            <a:endParaRPr lang="en-US" b="1">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lvl="1"/>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6" name="Picture 5">
            <a:extLst>
              <a:ext uri="{FF2B5EF4-FFF2-40B4-BE49-F238E27FC236}">
                <a16:creationId xmlns:a16="http://schemas.microsoft.com/office/drawing/2014/main" id="{76C11A5D-A281-9631-A85F-FAC21687C6FF}"/>
              </a:ext>
            </a:extLst>
          </p:cNvPr>
          <p:cNvPicPr>
            <a:picLocks noChangeAspect="1"/>
          </p:cNvPicPr>
          <p:nvPr/>
        </p:nvPicPr>
        <p:blipFill>
          <a:blip r:embed="rId3"/>
          <a:stretch>
            <a:fillRect/>
          </a:stretch>
        </p:blipFill>
        <p:spPr>
          <a:xfrm>
            <a:off x="370282" y="748390"/>
            <a:ext cx="5021112" cy="3997346"/>
          </a:xfrm>
          <a:prstGeom prst="rect">
            <a:avLst/>
          </a:prstGeom>
        </p:spPr>
      </p:pic>
      <p:pic>
        <p:nvPicPr>
          <p:cNvPr id="10" name="Picture 9">
            <a:extLst>
              <a:ext uri="{FF2B5EF4-FFF2-40B4-BE49-F238E27FC236}">
                <a16:creationId xmlns:a16="http://schemas.microsoft.com/office/drawing/2014/main" id="{3BB74E18-8CAD-B8BF-D9C2-EC3BC7CED37C}"/>
              </a:ext>
            </a:extLst>
          </p:cNvPr>
          <p:cNvPicPr>
            <a:picLocks noChangeAspect="1"/>
          </p:cNvPicPr>
          <p:nvPr/>
        </p:nvPicPr>
        <p:blipFill>
          <a:blip r:embed="rId4"/>
          <a:stretch>
            <a:fillRect/>
          </a:stretch>
        </p:blipFill>
        <p:spPr>
          <a:xfrm>
            <a:off x="6007608" y="748389"/>
            <a:ext cx="5543689" cy="4646571"/>
          </a:xfrm>
          <a:prstGeom prst="rect">
            <a:avLst/>
          </a:prstGeom>
        </p:spPr>
      </p:pic>
    </p:spTree>
    <p:extLst>
      <p:ext uri="{BB962C8B-B14F-4D97-AF65-F5344CB8AC3E}">
        <p14:creationId xmlns:p14="http://schemas.microsoft.com/office/powerpoint/2010/main" val="12840497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112143"/>
            <a:ext cx="11227915" cy="750499"/>
          </a:xfrm>
        </p:spPr>
        <p:txBody>
          <a:bodyPr>
            <a:normAutofit/>
          </a:bodyPr>
          <a:lstStyle/>
          <a:p>
            <a:r>
              <a:rPr lang="en-US" b="1" i="1" dirty="0">
                <a:cs typeface="Calibri Light"/>
              </a:rPr>
              <a:t>MDS Section J0300-J0600 – Pain Interview</a:t>
            </a:r>
            <a:endParaRPr lang="en-US" b="1" i="1" dirty="0"/>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218500" y="1043796"/>
            <a:ext cx="11135300" cy="5133167"/>
          </a:xfrm>
        </p:spPr>
        <p:txBody>
          <a:bodyPr vert="horz" lIns="91440" tIns="45720" rIns="91440" bIns="45720" rtlCol="0" anchor="t">
            <a:normAutofit/>
          </a:bodyPr>
          <a:lstStyle/>
          <a:p>
            <a:pPr marL="457200" lvl="1" indent="0">
              <a:buNone/>
            </a:pPr>
            <a:endParaRPr lang="en-US" dirty="0">
              <a:solidFill>
                <a:srgbClr val="000000"/>
              </a:solidFill>
              <a:latin typeface="Calibri"/>
              <a:cs typeface="Calibri"/>
            </a:endParaRPr>
          </a:p>
          <a:p>
            <a:pPr lvl="1"/>
            <a:r>
              <a:rPr lang="en-US" dirty="0">
                <a:solidFill>
                  <a:srgbClr val="000000"/>
                </a:solidFill>
                <a:effectLst/>
                <a:latin typeface="Calibri"/>
                <a:cs typeface="Calibri"/>
              </a:rPr>
              <a:t>Interview should be conducted as close to the ARD as possible</a:t>
            </a:r>
          </a:p>
          <a:p>
            <a:pPr lvl="1"/>
            <a:r>
              <a:rPr lang="en-US" dirty="0">
                <a:solidFill>
                  <a:srgbClr val="000000"/>
                </a:solidFill>
                <a:latin typeface="Calibri"/>
                <a:cs typeface="Calibri"/>
              </a:rPr>
              <a:t>Use other terms for pain if resident seems unsure or hesitant – i.e. hurt, ache, burn</a:t>
            </a:r>
          </a:p>
          <a:p>
            <a:pPr lvl="1"/>
            <a:r>
              <a:rPr lang="en-US" dirty="0">
                <a:solidFill>
                  <a:srgbClr val="000000"/>
                </a:solidFill>
                <a:effectLst/>
                <a:latin typeface="Calibri"/>
                <a:cs typeface="Calibri"/>
              </a:rPr>
              <a:t>If resident </a:t>
            </a:r>
            <a:r>
              <a:rPr lang="en-US" dirty="0">
                <a:solidFill>
                  <a:srgbClr val="000000"/>
                </a:solidFill>
                <a:latin typeface="Calibri"/>
                <a:cs typeface="Calibri"/>
              </a:rPr>
              <a:t>chooses not to answer – code 9 and move to next item</a:t>
            </a:r>
          </a:p>
          <a:p>
            <a:pPr lvl="1"/>
            <a:r>
              <a:rPr lang="en-US" dirty="0">
                <a:solidFill>
                  <a:srgbClr val="000000"/>
                </a:solidFill>
                <a:effectLst/>
                <a:latin typeface="Calibri"/>
                <a:cs typeface="Calibri"/>
              </a:rPr>
              <a:t>If </a:t>
            </a:r>
            <a:r>
              <a:rPr lang="en-US" dirty="0">
                <a:solidFill>
                  <a:srgbClr val="000000"/>
                </a:solidFill>
                <a:latin typeface="Calibri"/>
                <a:cs typeface="Calibri"/>
              </a:rPr>
              <a:t>unable to select between responses – select the more frequent of the two</a:t>
            </a:r>
          </a:p>
          <a:p>
            <a:pPr lvl="1"/>
            <a:r>
              <a:rPr lang="en-US" dirty="0">
                <a:solidFill>
                  <a:srgbClr val="000000"/>
                </a:solidFill>
                <a:effectLst/>
                <a:latin typeface="Calibri"/>
                <a:cs typeface="Calibri"/>
              </a:rPr>
              <a:t>Ensure resident can hear and see you clearly</a:t>
            </a:r>
          </a:p>
          <a:p>
            <a:pPr lvl="1"/>
            <a:r>
              <a:rPr lang="en-US" dirty="0">
                <a:solidFill>
                  <a:srgbClr val="000000"/>
                </a:solidFill>
                <a:latin typeface="Calibri"/>
                <a:cs typeface="Calibri"/>
              </a:rPr>
              <a:t>Section J0320 – Pain Interference with Therapy Activities – Does not include restorative nursing programs</a:t>
            </a: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lvl="1"/>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p:txBody>
      </p:sp>
    </p:spTree>
    <p:extLst>
      <p:ext uri="{BB962C8B-B14F-4D97-AF65-F5344CB8AC3E}">
        <p14:creationId xmlns:p14="http://schemas.microsoft.com/office/powerpoint/2010/main" val="4323634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J0700 – J0800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r>
              <a:rPr lang="en-US">
                <a:solidFill>
                  <a:srgbClr val="000000"/>
                </a:solidFill>
                <a:effectLst/>
                <a:latin typeface="Calibri"/>
                <a:cs typeface="Calibri"/>
              </a:rPr>
              <a:t>Should Staff Assessment for Pain be Conducted (5-day lookback)</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lvl="1"/>
            <a:r>
              <a:rPr lang="en-US">
                <a:solidFill>
                  <a:srgbClr val="000000"/>
                </a:solidFill>
                <a:latin typeface="Calibri"/>
                <a:cs typeface="Calibri"/>
              </a:rPr>
              <a:t>Only complete Staff Assessment if resident Pain Interview was not completed</a:t>
            </a: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p:txBody>
      </p:sp>
      <p:pic>
        <p:nvPicPr>
          <p:cNvPr id="8" name="Picture 7">
            <a:extLst>
              <a:ext uri="{FF2B5EF4-FFF2-40B4-BE49-F238E27FC236}">
                <a16:creationId xmlns:a16="http://schemas.microsoft.com/office/drawing/2014/main" id="{0C651789-8EE1-7154-0B6D-62645683FA3C}"/>
              </a:ext>
            </a:extLst>
          </p:cNvPr>
          <p:cNvPicPr>
            <a:picLocks noChangeAspect="1"/>
          </p:cNvPicPr>
          <p:nvPr/>
        </p:nvPicPr>
        <p:blipFill>
          <a:blip r:embed="rId3"/>
          <a:stretch>
            <a:fillRect/>
          </a:stretch>
        </p:blipFill>
        <p:spPr>
          <a:xfrm>
            <a:off x="664922" y="1216189"/>
            <a:ext cx="10149840" cy="1226916"/>
          </a:xfrm>
          <a:prstGeom prst="rect">
            <a:avLst/>
          </a:prstGeom>
        </p:spPr>
      </p:pic>
      <p:pic>
        <p:nvPicPr>
          <p:cNvPr id="11" name="Picture 10">
            <a:extLst>
              <a:ext uri="{FF2B5EF4-FFF2-40B4-BE49-F238E27FC236}">
                <a16:creationId xmlns:a16="http://schemas.microsoft.com/office/drawing/2014/main" id="{A380425F-FE1F-A8E2-854B-55A50A66DD44}"/>
              </a:ext>
            </a:extLst>
          </p:cNvPr>
          <p:cNvPicPr>
            <a:picLocks noChangeAspect="1"/>
          </p:cNvPicPr>
          <p:nvPr/>
        </p:nvPicPr>
        <p:blipFill>
          <a:blip r:embed="rId4"/>
          <a:stretch>
            <a:fillRect/>
          </a:stretch>
        </p:blipFill>
        <p:spPr>
          <a:xfrm>
            <a:off x="664922" y="3106250"/>
            <a:ext cx="10149840" cy="2708476"/>
          </a:xfrm>
          <a:prstGeom prst="rect">
            <a:avLst/>
          </a:prstGeom>
        </p:spPr>
      </p:pic>
    </p:spTree>
    <p:extLst>
      <p:ext uri="{BB962C8B-B14F-4D97-AF65-F5344CB8AC3E}">
        <p14:creationId xmlns:p14="http://schemas.microsoft.com/office/powerpoint/2010/main" val="102384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J0850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endParaRPr lang="en-US">
              <a:solidFill>
                <a:srgbClr val="000000"/>
              </a:solidFill>
              <a:latin typeface="Calibri"/>
              <a:cs typeface="Calibri"/>
            </a:endParaRPr>
          </a:p>
          <a:p>
            <a:pPr marL="457200" lvl="1" indent="0">
              <a:buNone/>
            </a:pPr>
            <a:r>
              <a:rPr lang="en-US">
                <a:solidFill>
                  <a:srgbClr val="000000"/>
                </a:solidFill>
                <a:latin typeface="Calibri"/>
                <a:cs typeface="Calibri"/>
              </a:rPr>
              <a:t>Frequency of Indicator of Pain or Possible Pain</a:t>
            </a:r>
            <a:r>
              <a:rPr lang="en-US">
                <a:solidFill>
                  <a:srgbClr val="000000"/>
                </a:solidFill>
                <a:effectLst/>
                <a:latin typeface="Calibri"/>
                <a:cs typeface="Calibri"/>
              </a:rPr>
              <a:t> (5-day lookback)</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lvl="1"/>
            <a:r>
              <a:rPr lang="en-US">
                <a:solidFill>
                  <a:srgbClr val="000000"/>
                </a:solidFill>
                <a:latin typeface="Calibri"/>
                <a:cs typeface="Calibri"/>
              </a:rPr>
              <a:t>Based on staff observation and documentation in the medical record</a:t>
            </a:r>
          </a:p>
          <a:p>
            <a:pPr marL="457200" lvl="1" indent="0">
              <a:buNone/>
            </a:pPr>
            <a:endParaRPr lang="en-US">
              <a:solidFill>
                <a:srgbClr val="000000"/>
              </a:solidFill>
              <a:effectLst/>
              <a:latin typeface="Calibri"/>
              <a:cs typeface="Calibri"/>
            </a:endParaRPr>
          </a:p>
        </p:txBody>
      </p:sp>
      <p:pic>
        <p:nvPicPr>
          <p:cNvPr id="6" name="Picture 5">
            <a:extLst>
              <a:ext uri="{FF2B5EF4-FFF2-40B4-BE49-F238E27FC236}">
                <a16:creationId xmlns:a16="http://schemas.microsoft.com/office/drawing/2014/main" id="{C0B24A79-2A34-1BE6-A975-F548251A1361}"/>
              </a:ext>
            </a:extLst>
          </p:cNvPr>
          <p:cNvPicPr>
            <a:picLocks noChangeAspect="1"/>
          </p:cNvPicPr>
          <p:nvPr/>
        </p:nvPicPr>
        <p:blipFill>
          <a:blip r:embed="rId3"/>
          <a:stretch>
            <a:fillRect/>
          </a:stretch>
        </p:blipFill>
        <p:spPr>
          <a:xfrm>
            <a:off x="399977" y="2018170"/>
            <a:ext cx="10149840" cy="1261641"/>
          </a:xfrm>
          <a:prstGeom prst="rect">
            <a:avLst/>
          </a:prstGeom>
        </p:spPr>
      </p:pic>
    </p:spTree>
    <p:extLst>
      <p:ext uri="{BB962C8B-B14F-4D97-AF65-F5344CB8AC3E}">
        <p14:creationId xmlns:p14="http://schemas.microsoft.com/office/powerpoint/2010/main" val="23850967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J1100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r>
              <a:rPr lang="en-US">
                <a:solidFill>
                  <a:srgbClr val="000000"/>
                </a:solidFill>
                <a:latin typeface="Calibri"/>
                <a:cs typeface="Calibri"/>
              </a:rPr>
              <a:t>Shortness of Breath (dyspnea) – 7-day lookback</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lvl="1"/>
            <a:r>
              <a:rPr lang="en-US">
                <a:solidFill>
                  <a:srgbClr val="000000"/>
                </a:solidFill>
                <a:latin typeface="Calibri"/>
                <a:cs typeface="Calibri"/>
              </a:rPr>
              <a:t>Interview the resident/family, query the medical record, record staff observations for signs of shortness of breath: increased respiratory rate, pursed lip breathing, audible respirations, gasping for air at rest, interrupted speech patterns, use of shoulder/accessory muscles to breathe.</a:t>
            </a:r>
          </a:p>
          <a:p>
            <a:pPr lvl="1"/>
            <a:r>
              <a:rPr lang="en-US">
                <a:solidFill>
                  <a:srgbClr val="000000"/>
                </a:solidFill>
                <a:effectLst/>
                <a:latin typeface="Calibri"/>
                <a:cs typeface="Calibri"/>
              </a:rPr>
              <a:t>Shortness of breath when lying flat maps to Nursing Category Special Care High</a:t>
            </a:r>
          </a:p>
        </p:txBody>
      </p:sp>
      <p:pic>
        <p:nvPicPr>
          <p:cNvPr id="8" name="Picture 7">
            <a:extLst>
              <a:ext uri="{FF2B5EF4-FFF2-40B4-BE49-F238E27FC236}">
                <a16:creationId xmlns:a16="http://schemas.microsoft.com/office/drawing/2014/main" id="{78403B8B-BAD3-AC31-714F-8EE919D11291}"/>
              </a:ext>
            </a:extLst>
          </p:cNvPr>
          <p:cNvPicPr>
            <a:picLocks noChangeAspect="1"/>
          </p:cNvPicPr>
          <p:nvPr/>
        </p:nvPicPr>
        <p:blipFill>
          <a:blip r:embed="rId3"/>
          <a:stretch>
            <a:fillRect/>
          </a:stretch>
        </p:blipFill>
        <p:spPr>
          <a:xfrm>
            <a:off x="396959" y="1197488"/>
            <a:ext cx="10104120" cy="1875099"/>
          </a:xfrm>
          <a:prstGeom prst="rect">
            <a:avLst/>
          </a:prstGeom>
        </p:spPr>
      </p:pic>
    </p:spTree>
    <p:extLst>
      <p:ext uri="{BB962C8B-B14F-4D97-AF65-F5344CB8AC3E}">
        <p14:creationId xmlns:p14="http://schemas.microsoft.com/office/powerpoint/2010/main" val="33459856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J1300 – J1400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r>
              <a:rPr lang="en-US">
                <a:solidFill>
                  <a:srgbClr val="000000"/>
                </a:solidFill>
                <a:latin typeface="Calibri"/>
                <a:cs typeface="Calibri"/>
              </a:rPr>
              <a:t>Current Tobacco Use – 7-day lookback</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lvl="1"/>
            <a:r>
              <a:rPr lang="en-US">
                <a:solidFill>
                  <a:srgbClr val="000000"/>
                </a:solidFill>
                <a:effectLst/>
                <a:latin typeface="Calibri"/>
                <a:cs typeface="Calibri"/>
              </a:rPr>
              <a:t>Includes any form of tobacco</a:t>
            </a:r>
          </a:p>
          <a:p>
            <a:pPr marL="457200" lvl="1" indent="0">
              <a:buNone/>
            </a:pPr>
            <a:endParaRPr lang="en-US">
              <a:solidFill>
                <a:srgbClr val="000000"/>
              </a:solidFill>
              <a:effectLst/>
              <a:latin typeface="Calibri"/>
              <a:cs typeface="Calibri"/>
            </a:endParaRPr>
          </a:p>
          <a:p>
            <a:pPr marL="457200" lvl="1" indent="0">
              <a:buNone/>
            </a:pPr>
            <a:r>
              <a:rPr lang="en-US">
                <a:solidFill>
                  <a:srgbClr val="000000"/>
                </a:solidFill>
                <a:latin typeface="Calibri"/>
                <a:cs typeface="Calibri"/>
              </a:rPr>
              <a:t>Prognosis</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lvl="1"/>
            <a:r>
              <a:rPr lang="en-US">
                <a:solidFill>
                  <a:srgbClr val="000000"/>
                </a:solidFill>
                <a:latin typeface="Calibri"/>
                <a:cs typeface="Calibri"/>
              </a:rPr>
              <a:t>If resident is terminally ill or on hospice services, code 1, Yes</a:t>
            </a:r>
          </a:p>
          <a:p>
            <a:pPr marL="457200" lvl="1" indent="0">
              <a:buNone/>
            </a:pPr>
            <a:endParaRPr lang="en-US">
              <a:solidFill>
                <a:srgbClr val="000000"/>
              </a:solidFill>
              <a:effectLst/>
              <a:latin typeface="Calibri"/>
              <a:cs typeface="Calibri"/>
            </a:endParaRPr>
          </a:p>
        </p:txBody>
      </p:sp>
      <p:pic>
        <p:nvPicPr>
          <p:cNvPr id="6" name="Picture 5">
            <a:extLst>
              <a:ext uri="{FF2B5EF4-FFF2-40B4-BE49-F238E27FC236}">
                <a16:creationId xmlns:a16="http://schemas.microsoft.com/office/drawing/2014/main" id="{BE0F5EC1-8899-3668-851C-A767DEAA7E43}"/>
              </a:ext>
            </a:extLst>
          </p:cNvPr>
          <p:cNvPicPr>
            <a:picLocks noChangeAspect="1"/>
          </p:cNvPicPr>
          <p:nvPr/>
        </p:nvPicPr>
        <p:blipFill>
          <a:blip r:embed="rId3"/>
          <a:stretch>
            <a:fillRect/>
          </a:stretch>
        </p:blipFill>
        <p:spPr>
          <a:xfrm>
            <a:off x="422838" y="1259045"/>
            <a:ext cx="10104120" cy="995423"/>
          </a:xfrm>
          <a:prstGeom prst="rect">
            <a:avLst/>
          </a:prstGeom>
        </p:spPr>
      </p:pic>
      <p:pic>
        <p:nvPicPr>
          <p:cNvPr id="11" name="Picture 10">
            <a:extLst>
              <a:ext uri="{FF2B5EF4-FFF2-40B4-BE49-F238E27FC236}">
                <a16:creationId xmlns:a16="http://schemas.microsoft.com/office/drawing/2014/main" id="{93B0C20D-4B8B-4685-F781-C42C8EE01CE2}"/>
              </a:ext>
            </a:extLst>
          </p:cNvPr>
          <p:cNvPicPr>
            <a:picLocks noChangeAspect="1"/>
          </p:cNvPicPr>
          <p:nvPr/>
        </p:nvPicPr>
        <p:blipFill>
          <a:blip r:embed="rId4"/>
          <a:stretch>
            <a:fillRect/>
          </a:stretch>
        </p:blipFill>
        <p:spPr>
          <a:xfrm>
            <a:off x="422838" y="3849075"/>
            <a:ext cx="10104120" cy="1180618"/>
          </a:xfrm>
          <a:prstGeom prst="rect">
            <a:avLst/>
          </a:prstGeom>
        </p:spPr>
      </p:pic>
    </p:spTree>
    <p:extLst>
      <p:ext uri="{BB962C8B-B14F-4D97-AF65-F5344CB8AC3E}">
        <p14:creationId xmlns:p14="http://schemas.microsoft.com/office/powerpoint/2010/main" val="3406246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J1550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fontScale="92500" lnSpcReduction="20000"/>
          </a:bodyPr>
          <a:lstStyle/>
          <a:p>
            <a:pPr marL="457200" lvl="1" indent="0">
              <a:buNone/>
            </a:pPr>
            <a:r>
              <a:rPr lang="en-US">
                <a:solidFill>
                  <a:srgbClr val="000000"/>
                </a:solidFill>
                <a:effectLst/>
                <a:latin typeface="Calibri"/>
                <a:cs typeface="Calibri"/>
              </a:rPr>
              <a:t>Problem Conditions -</a:t>
            </a:r>
            <a:r>
              <a:rPr lang="en-US">
                <a:solidFill>
                  <a:srgbClr val="000000"/>
                </a:solidFill>
                <a:latin typeface="Calibri"/>
                <a:cs typeface="Calibri"/>
              </a:rPr>
              <a:t> </a:t>
            </a:r>
            <a:r>
              <a:rPr lang="en-US">
                <a:solidFill>
                  <a:srgbClr val="000000"/>
                </a:solidFill>
                <a:effectLst/>
                <a:latin typeface="Calibri"/>
                <a:cs typeface="Calibri"/>
              </a:rPr>
              <a:t> 7-day lookback</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lvl="1"/>
            <a:endParaRPr lang="en-US">
              <a:solidFill>
                <a:srgbClr val="000000"/>
              </a:solidFill>
              <a:latin typeface="Calibri"/>
              <a:cs typeface="Calibri"/>
            </a:endParaRPr>
          </a:p>
          <a:p>
            <a:pPr lvl="1"/>
            <a:r>
              <a:rPr lang="en-US">
                <a:solidFill>
                  <a:srgbClr val="000000"/>
                </a:solidFill>
                <a:latin typeface="Calibri"/>
                <a:cs typeface="Calibri"/>
              </a:rPr>
              <a:t>Fever = temp 2.4 degrees F higher than baseline.  If baseline has not been established – temp of 100.4 F on admission would be considered a fever.  To establish a baseline – AMA recommends taking the temp for the first 3 days after admission and average them together to get the patient's baseline.</a:t>
            </a:r>
          </a:p>
          <a:p>
            <a:pPr lvl="1"/>
            <a:r>
              <a:rPr lang="en-US">
                <a:solidFill>
                  <a:srgbClr val="000000"/>
                </a:solidFill>
                <a:latin typeface="Calibri"/>
                <a:cs typeface="Calibri"/>
              </a:rPr>
              <a:t>Dehydrated = 2 or more of the following:</a:t>
            </a:r>
          </a:p>
          <a:p>
            <a:pPr lvl="2"/>
            <a:r>
              <a:rPr lang="en-US">
                <a:solidFill>
                  <a:srgbClr val="000000"/>
                </a:solidFill>
                <a:latin typeface="Calibri"/>
                <a:cs typeface="Calibri"/>
              </a:rPr>
              <a:t>Takes in less than 1,500 ml of fluids daily </a:t>
            </a:r>
          </a:p>
          <a:p>
            <a:pPr lvl="2"/>
            <a:r>
              <a:rPr lang="en-US">
                <a:solidFill>
                  <a:srgbClr val="000000"/>
                </a:solidFill>
                <a:latin typeface="Calibri"/>
                <a:cs typeface="Calibri"/>
              </a:rPr>
              <a:t>Has one or more indicators such as dry mucous membranes, poor skin turgor, thirst, sunken eyes, dark urine, abnormal labs, increased confusion.</a:t>
            </a:r>
          </a:p>
          <a:p>
            <a:pPr lvl="2"/>
            <a:r>
              <a:rPr lang="en-US">
                <a:solidFill>
                  <a:srgbClr val="000000"/>
                </a:solidFill>
                <a:latin typeface="Calibri"/>
                <a:cs typeface="Calibri"/>
              </a:rPr>
              <a:t>Fluid loss exceeds amount of fluids taken in</a:t>
            </a:r>
          </a:p>
          <a:p>
            <a:pPr lvl="1"/>
            <a:r>
              <a:rPr lang="en-US">
                <a:solidFill>
                  <a:srgbClr val="000000"/>
                </a:solidFill>
                <a:latin typeface="Calibri"/>
                <a:cs typeface="Calibri"/>
              </a:rPr>
              <a:t>Internal bleeding = may be frank or occult.  Does not include nose bleeds that are easily stopped, menses, or urinalysis that shows small amount of red blood cells</a:t>
            </a: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8" name="Picture 7">
            <a:extLst>
              <a:ext uri="{FF2B5EF4-FFF2-40B4-BE49-F238E27FC236}">
                <a16:creationId xmlns:a16="http://schemas.microsoft.com/office/drawing/2014/main" id="{73F3F2D0-D5BC-ADF4-99BE-D46DD4101577}"/>
              </a:ext>
            </a:extLst>
          </p:cNvPr>
          <p:cNvPicPr>
            <a:picLocks noChangeAspect="1"/>
          </p:cNvPicPr>
          <p:nvPr/>
        </p:nvPicPr>
        <p:blipFill>
          <a:blip r:embed="rId4"/>
          <a:stretch>
            <a:fillRect/>
          </a:stretch>
        </p:blipFill>
        <p:spPr>
          <a:xfrm>
            <a:off x="478476" y="946231"/>
            <a:ext cx="9616728" cy="2105612"/>
          </a:xfrm>
          <a:prstGeom prst="rect">
            <a:avLst/>
          </a:prstGeom>
        </p:spPr>
      </p:pic>
    </p:spTree>
    <p:extLst>
      <p:ext uri="{BB962C8B-B14F-4D97-AF65-F5344CB8AC3E}">
        <p14:creationId xmlns:p14="http://schemas.microsoft.com/office/powerpoint/2010/main" val="7467147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J1700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lnSpcReduction="10000"/>
          </a:bodyPr>
          <a:lstStyle/>
          <a:p>
            <a:pPr marL="457200" lvl="1" indent="0">
              <a:buNone/>
            </a:pPr>
            <a:r>
              <a:rPr lang="en-US">
                <a:solidFill>
                  <a:srgbClr val="000000"/>
                </a:solidFill>
                <a:effectLst/>
                <a:latin typeface="Calibri"/>
                <a:cs typeface="Calibri"/>
              </a:rPr>
              <a:t>Fall History on Admission/Entry or Reentry</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lvl="1"/>
            <a:r>
              <a:rPr lang="en-US" sz="2000">
                <a:solidFill>
                  <a:srgbClr val="000000"/>
                </a:solidFill>
                <a:latin typeface="Calibri"/>
                <a:cs typeface="Calibri"/>
              </a:rPr>
              <a:t>Fall = unintentional change in position coming to rest on the ground, floor or onto the next lower surface (bed, chair, beside mat)</a:t>
            </a:r>
          </a:p>
          <a:p>
            <a:pPr lvl="1"/>
            <a:r>
              <a:rPr lang="en-US" sz="2000">
                <a:solidFill>
                  <a:srgbClr val="000000"/>
                </a:solidFill>
                <a:effectLst/>
                <a:latin typeface="Calibri"/>
                <a:cs typeface="Calibri"/>
              </a:rPr>
              <a:t>Falls are not a result of an overwhelming external force (being pushed or pulled)</a:t>
            </a:r>
          </a:p>
          <a:p>
            <a:pPr lvl="1"/>
            <a:r>
              <a:rPr lang="en-US" sz="2000">
                <a:solidFill>
                  <a:srgbClr val="000000"/>
                </a:solidFill>
                <a:latin typeface="Calibri"/>
                <a:cs typeface="Calibri"/>
              </a:rPr>
              <a:t>An intercepted fall is still a fall </a:t>
            </a:r>
          </a:p>
          <a:p>
            <a:pPr lvl="1"/>
            <a:r>
              <a:rPr lang="en-US" sz="2000">
                <a:solidFill>
                  <a:srgbClr val="000000"/>
                </a:solidFill>
                <a:effectLst/>
                <a:latin typeface="Calibri"/>
                <a:cs typeface="Calibri"/>
              </a:rPr>
              <a:t>Based on resident’s entry date at A1600</a:t>
            </a:r>
          </a:p>
          <a:p>
            <a:pPr lvl="1"/>
            <a:r>
              <a:rPr lang="en-US" sz="2000">
                <a:solidFill>
                  <a:srgbClr val="000000"/>
                </a:solidFill>
                <a:latin typeface="Calibri"/>
                <a:cs typeface="Calibri"/>
              </a:rPr>
              <a:t>Include only fractures that occurred as a direct result of a fall</a:t>
            </a:r>
            <a:endParaRPr lang="en-US" sz="2000">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12" name="Picture 11">
            <a:extLst>
              <a:ext uri="{FF2B5EF4-FFF2-40B4-BE49-F238E27FC236}">
                <a16:creationId xmlns:a16="http://schemas.microsoft.com/office/drawing/2014/main" id="{71FCE418-C40B-17C1-D9EE-50161A25185F}"/>
              </a:ext>
            </a:extLst>
          </p:cNvPr>
          <p:cNvPicPr>
            <a:picLocks noChangeAspect="1"/>
          </p:cNvPicPr>
          <p:nvPr/>
        </p:nvPicPr>
        <p:blipFill>
          <a:blip r:embed="rId3"/>
          <a:stretch>
            <a:fillRect/>
          </a:stretch>
        </p:blipFill>
        <p:spPr>
          <a:xfrm>
            <a:off x="345057" y="1080695"/>
            <a:ext cx="9474536" cy="2778488"/>
          </a:xfrm>
          <a:prstGeom prst="rect">
            <a:avLst/>
          </a:prstGeom>
        </p:spPr>
      </p:pic>
    </p:spTree>
    <p:extLst>
      <p:ext uri="{BB962C8B-B14F-4D97-AF65-F5344CB8AC3E}">
        <p14:creationId xmlns:p14="http://schemas.microsoft.com/office/powerpoint/2010/main" val="1574857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a:cs typeface="Calibri Light"/>
              </a:rPr>
              <a:t>MDS Section H0100: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96911" y="839831"/>
            <a:ext cx="11698915" cy="5026131"/>
          </a:xfrm>
        </p:spPr>
        <p:txBody>
          <a:bodyPr vert="horz" lIns="91440" tIns="45720" rIns="91440" bIns="45720" rtlCol="0" anchor="t">
            <a:normAutofit fontScale="70000" lnSpcReduction="20000"/>
          </a:bodyPr>
          <a:lstStyle/>
          <a:p>
            <a:pPr marL="0" indent="0">
              <a:buNone/>
            </a:pPr>
            <a:r>
              <a:rPr lang="en-US">
                <a:cs typeface="Calibri" panose="020F0502020204030204"/>
              </a:rPr>
              <a:t>Appliances -  7-day lookback</a:t>
            </a:r>
          </a:p>
          <a:p>
            <a:pPr marL="0" indent="0">
              <a:buNone/>
            </a:pPr>
            <a:endParaRPr lang="en-US">
              <a:cs typeface="Calibri" panose="020F0502020204030204"/>
            </a:endParaRPr>
          </a:p>
          <a:p>
            <a:pPr marL="0" indent="0">
              <a:buNone/>
            </a:pPr>
            <a:endParaRPr lang="en-US">
              <a:cs typeface="Calibri" panose="020F0502020204030204"/>
            </a:endParaRPr>
          </a:p>
          <a:p>
            <a:pPr marL="0" indent="0">
              <a:buNone/>
            </a:pPr>
            <a:endParaRPr lang="en-US">
              <a:cs typeface="Calibri" panose="020F0502020204030204"/>
            </a:endParaRPr>
          </a:p>
          <a:p>
            <a:pPr marL="0" indent="0">
              <a:buNone/>
            </a:pPr>
            <a:endParaRPr lang="en-US">
              <a:cs typeface="Calibri" panose="020F0502020204030204"/>
            </a:endParaRPr>
          </a:p>
          <a:p>
            <a:endParaRPr lang="en-US" sz="2400" b="1" i="1">
              <a:cs typeface="Calibri" panose="020F0502020204030204"/>
            </a:endParaRPr>
          </a:p>
          <a:p>
            <a:endParaRPr lang="en-US" sz="2400" b="1" i="1">
              <a:cs typeface="Calibri" panose="020F0502020204030204"/>
            </a:endParaRPr>
          </a:p>
          <a:p>
            <a:r>
              <a:rPr lang="en-US" sz="2400" b="1" i="1">
                <a:cs typeface="Calibri" panose="020F0502020204030204"/>
              </a:rPr>
              <a:t>Indwelling Catheter </a:t>
            </a:r>
            <a:r>
              <a:rPr lang="en-US" sz="2400">
                <a:cs typeface="Calibri" panose="020F0502020204030204"/>
              </a:rPr>
              <a:t>= maintained within in the bladder for continuous urine drainage</a:t>
            </a:r>
          </a:p>
          <a:p>
            <a:pPr lvl="1"/>
            <a:r>
              <a:rPr lang="en-US" sz="2000">
                <a:cs typeface="Calibri" panose="020F0502020204030204"/>
              </a:rPr>
              <a:t>Suprapubic Catheter = placed into the bladder through the abdomen </a:t>
            </a:r>
          </a:p>
          <a:p>
            <a:pPr lvl="1"/>
            <a:r>
              <a:rPr lang="en-US" sz="2000">
                <a:cs typeface="Calibri" panose="020F0502020204030204"/>
              </a:rPr>
              <a:t>Nephrostomy Tube = inserted through the skin into the kidney</a:t>
            </a:r>
          </a:p>
          <a:p>
            <a:pPr lvl="1"/>
            <a:r>
              <a:rPr lang="en-US" sz="2000">
                <a:cs typeface="Calibri" panose="020F0502020204030204"/>
              </a:rPr>
              <a:t>Must be valid medical justification/Diagnosis to support the use of an indwelling catheter</a:t>
            </a:r>
          </a:p>
          <a:p>
            <a:r>
              <a:rPr lang="en-US" sz="2400" b="1" i="1">
                <a:cs typeface="Calibri" panose="020F0502020204030204"/>
              </a:rPr>
              <a:t>External Catheter </a:t>
            </a:r>
            <a:r>
              <a:rPr lang="en-US" sz="2400">
                <a:cs typeface="Calibri" panose="020F0502020204030204"/>
              </a:rPr>
              <a:t>= device for males for females such as a condom </a:t>
            </a:r>
            <a:r>
              <a:rPr lang="en-US" sz="2400" err="1">
                <a:cs typeface="Calibri" panose="020F0502020204030204"/>
              </a:rPr>
              <a:t>cath</a:t>
            </a:r>
            <a:r>
              <a:rPr lang="en-US" sz="2400">
                <a:cs typeface="Calibri" panose="020F0502020204030204"/>
              </a:rPr>
              <a:t> that connect to a drainage bag or pouch.</a:t>
            </a:r>
          </a:p>
          <a:p>
            <a:r>
              <a:rPr lang="en-US" sz="2400" b="1" i="1">
                <a:cs typeface="Calibri" panose="020F0502020204030204"/>
              </a:rPr>
              <a:t>Ostomy</a:t>
            </a:r>
            <a:r>
              <a:rPr lang="en-US" sz="2400">
                <a:cs typeface="Calibri" panose="020F0502020204030204"/>
              </a:rPr>
              <a:t> = surgically created opening for discharge of body waste</a:t>
            </a:r>
          </a:p>
          <a:p>
            <a:pPr lvl="1"/>
            <a:r>
              <a:rPr lang="en-US" sz="2000">
                <a:cs typeface="Calibri" panose="020F0502020204030204"/>
              </a:rPr>
              <a:t>Excludes gastrostomy or other feeding ostomies</a:t>
            </a:r>
          </a:p>
          <a:p>
            <a:r>
              <a:rPr lang="en-US" sz="2400" b="1" i="1">
                <a:cs typeface="Calibri" panose="020F0502020204030204"/>
              </a:rPr>
              <a:t>Intermittent Catheterization = </a:t>
            </a:r>
            <a:r>
              <a:rPr lang="en-US" sz="2400">
                <a:cs typeface="Calibri" panose="020F0502020204030204"/>
              </a:rPr>
              <a:t>insertion and removal of the catheter for bladder drainage</a:t>
            </a:r>
          </a:p>
          <a:p>
            <a:pPr lvl="1"/>
            <a:r>
              <a:rPr lang="en-US" sz="2000">
                <a:cs typeface="Calibri" panose="020F0502020204030204"/>
              </a:rPr>
              <a:t>Does not include one-time </a:t>
            </a:r>
            <a:r>
              <a:rPr lang="en-US" sz="2000" err="1">
                <a:cs typeface="Calibri" panose="020F0502020204030204"/>
              </a:rPr>
              <a:t>cath</a:t>
            </a:r>
            <a:r>
              <a:rPr lang="en-US" sz="2000">
                <a:cs typeface="Calibri" panose="020F0502020204030204"/>
              </a:rPr>
              <a:t> for obtaining a urine specimen</a:t>
            </a:r>
          </a:p>
          <a:p>
            <a:pPr lvl="1"/>
            <a:r>
              <a:rPr lang="en-US" sz="2000">
                <a:cs typeface="Calibri" panose="020F0502020204030204"/>
              </a:rPr>
              <a:t>Includes residents who self-</a:t>
            </a:r>
            <a:r>
              <a:rPr lang="en-US" sz="2000" err="1">
                <a:cs typeface="Calibri" panose="020F0502020204030204"/>
              </a:rPr>
              <a:t>cath</a:t>
            </a:r>
            <a:r>
              <a:rPr lang="en-US" sz="2000">
                <a:cs typeface="Calibri" panose="020F0502020204030204"/>
              </a:rPr>
              <a:t> during the lookback period</a:t>
            </a:r>
          </a:p>
          <a:p>
            <a:endParaRPr lang="en-US" sz="2400">
              <a:cs typeface="Calibri" panose="020F0502020204030204"/>
            </a:endParaRPr>
          </a:p>
          <a:p>
            <a:endParaRPr lang="en-US" sz="2400">
              <a:cs typeface="Calibri" panose="020F0502020204030204"/>
            </a:endParaRPr>
          </a:p>
          <a:p>
            <a:pPr marL="0" indent="0">
              <a:buNone/>
            </a:pPr>
            <a:endParaRPr lang="en-US" sz="2400">
              <a:cs typeface="Calibri" panose="020F0502020204030204"/>
            </a:endParaRPr>
          </a:p>
          <a:p>
            <a:pPr marL="0" indent="0">
              <a:buNone/>
            </a:pPr>
            <a:endParaRPr lang="en-US" sz="2400">
              <a:cs typeface="Calibri" panose="020F0502020204030204"/>
            </a:endParaRPr>
          </a:p>
          <a:p>
            <a:pPr marL="0" indent="0">
              <a:buNone/>
            </a:pPr>
            <a:endParaRPr lang="en-US">
              <a:cs typeface="Calibri" panose="020F0502020204030204"/>
            </a:endParaRPr>
          </a:p>
          <a:p>
            <a:pPr marL="0" indent="0">
              <a:buNone/>
            </a:pPr>
            <a:endParaRPr lang="en-US">
              <a:cs typeface="Calibri" panose="020F0502020204030204"/>
            </a:endParaRPr>
          </a:p>
          <a:p>
            <a:pPr marL="0" indent="0">
              <a:buNone/>
            </a:pPr>
            <a:endParaRPr lang="en-US">
              <a:cs typeface="Calibri" panose="020F0502020204030204"/>
            </a:endParaRPr>
          </a:p>
        </p:txBody>
      </p:sp>
      <p:pic>
        <p:nvPicPr>
          <p:cNvPr id="8" name="Picture 7">
            <a:extLst>
              <a:ext uri="{FF2B5EF4-FFF2-40B4-BE49-F238E27FC236}">
                <a16:creationId xmlns:a16="http://schemas.microsoft.com/office/drawing/2014/main" id="{B67CC281-BE60-59ED-EA5F-AF9D7EAC7022}"/>
              </a:ext>
            </a:extLst>
          </p:cNvPr>
          <p:cNvPicPr>
            <a:picLocks noChangeAspect="1"/>
          </p:cNvPicPr>
          <p:nvPr/>
        </p:nvPicPr>
        <p:blipFill>
          <a:blip r:embed="rId4"/>
          <a:stretch>
            <a:fillRect/>
          </a:stretch>
        </p:blipFill>
        <p:spPr>
          <a:xfrm>
            <a:off x="414068" y="1162077"/>
            <a:ext cx="8539751" cy="1898531"/>
          </a:xfrm>
          <a:prstGeom prst="rect">
            <a:avLst/>
          </a:prstGeom>
        </p:spPr>
      </p:pic>
    </p:spTree>
    <p:extLst>
      <p:ext uri="{BB962C8B-B14F-4D97-AF65-F5344CB8AC3E}">
        <p14:creationId xmlns:p14="http://schemas.microsoft.com/office/powerpoint/2010/main" val="3663782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J1800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r>
              <a:rPr lang="en-US">
                <a:solidFill>
                  <a:srgbClr val="000000"/>
                </a:solidFill>
                <a:effectLst/>
                <a:latin typeface="Calibri"/>
                <a:cs typeface="Calibri"/>
              </a:rPr>
              <a:t>Any Falls Since Admit/Entry or Reentry or Prior Assessment (OBRA or Scheduled PPS)</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lvl="1"/>
            <a:r>
              <a:rPr lang="en-US">
                <a:solidFill>
                  <a:srgbClr val="000000"/>
                </a:solidFill>
                <a:latin typeface="Calibri"/>
                <a:cs typeface="Calibri"/>
              </a:rPr>
              <a:t>If this is the first assessment (A0310E = 1) – review records from admit date to ARD</a:t>
            </a:r>
          </a:p>
          <a:p>
            <a:pPr lvl="1"/>
            <a:r>
              <a:rPr lang="en-US">
                <a:solidFill>
                  <a:srgbClr val="000000"/>
                </a:solidFill>
                <a:effectLst/>
                <a:latin typeface="Calibri"/>
                <a:cs typeface="Calibri"/>
              </a:rPr>
              <a:t>If not the first assessment – review period is from the day after the ARD of the last MDS assessment to the ARD of the current assessment</a:t>
            </a:r>
          </a:p>
          <a:p>
            <a:pPr lvl="1"/>
            <a:r>
              <a:rPr lang="en-US">
                <a:solidFill>
                  <a:srgbClr val="000000"/>
                </a:solidFill>
                <a:latin typeface="Calibri"/>
                <a:cs typeface="Calibri"/>
              </a:rPr>
              <a:t>Includes falls that happened outside of the facility</a:t>
            </a: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6" name="Picture 5">
            <a:extLst>
              <a:ext uri="{FF2B5EF4-FFF2-40B4-BE49-F238E27FC236}">
                <a16:creationId xmlns:a16="http://schemas.microsoft.com/office/drawing/2014/main" id="{0A9124AB-CBBB-9CA9-6F3E-1B144B48D02F}"/>
              </a:ext>
            </a:extLst>
          </p:cNvPr>
          <p:cNvPicPr>
            <a:picLocks noChangeAspect="1"/>
          </p:cNvPicPr>
          <p:nvPr/>
        </p:nvPicPr>
        <p:blipFill>
          <a:blip r:embed="rId3"/>
          <a:stretch>
            <a:fillRect/>
          </a:stretch>
        </p:blipFill>
        <p:spPr>
          <a:xfrm>
            <a:off x="310549" y="1345654"/>
            <a:ext cx="10000891" cy="1167666"/>
          </a:xfrm>
          <a:prstGeom prst="rect">
            <a:avLst/>
          </a:prstGeom>
        </p:spPr>
      </p:pic>
    </p:spTree>
    <p:extLst>
      <p:ext uri="{BB962C8B-B14F-4D97-AF65-F5344CB8AC3E}">
        <p14:creationId xmlns:p14="http://schemas.microsoft.com/office/powerpoint/2010/main" val="3355334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J1900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r>
              <a:rPr lang="en-US">
                <a:solidFill>
                  <a:srgbClr val="000000"/>
                </a:solidFill>
                <a:latin typeface="Calibri"/>
                <a:cs typeface="Calibri"/>
              </a:rPr>
              <a:t>Number of Falls Since Admit/Entry or Reentry or Prior Assessment</a:t>
            </a: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lvl="1"/>
            <a:r>
              <a:rPr lang="en-US" sz="2000">
                <a:solidFill>
                  <a:srgbClr val="000000"/>
                </a:solidFill>
                <a:latin typeface="Calibri"/>
                <a:cs typeface="Calibri"/>
              </a:rPr>
              <a:t>If this is the first assessment (A0310E = 1) – review records from admit date to ARD</a:t>
            </a:r>
          </a:p>
          <a:p>
            <a:pPr lvl="1"/>
            <a:r>
              <a:rPr lang="en-US" sz="2000">
                <a:solidFill>
                  <a:srgbClr val="000000"/>
                </a:solidFill>
                <a:effectLst/>
                <a:latin typeface="Calibri"/>
                <a:cs typeface="Calibri"/>
              </a:rPr>
              <a:t>If not the first assessment – review period is from the day after the ARD of the last MDS assessment to the ARD of the current assessment</a:t>
            </a:r>
          </a:p>
          <a:p>
            <a:pPr lvl="1"/>
            <a:r>
              <a:rPr lang="en-US" sz="2000">
                <a:solidFill>
                  <a:srgbClr val="000000"/>
                </a:solidFill>
                <a:latin typeface="Calibri"/>
                <a:cs typeface="Calibri"/>
              </a:rPr>
              <a:t>Includes falls that happened outside of the facility</a:t>
            </a:r>
          </a:p>
          <a:p>
            <a:pPr lvl="1"/>
            <a:r>
              <a:rPr lang="en-US" sz="2000">
                <a:solidFill>
                  <a:srgbClr val="000000"/>
                </a:solidFill>
                <a:effectLst/>
                <a:latin typeface="Calibri"/>
                <a:cs typeface="Calibri"/>
              </a:rPr>
              <a:t>If level of injury related to a fall is identified after the ARD and is different from what was originally coded – must modify the assessment</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8" name="Picture 7">
            <a:extLst>
              <a:ext uri="{FF2B5EF4-FFF2-40B4-BE49-F238E27FC236}">
                <a16:creationId xmlns:a16="http://schemas.microsoft.com/office/drawing/2014/main" id="{84B53582-154F-8346-C160-EDD392A0F8BC}"/>
              </a:ext>
            </a:extLst>
          </p:cNvPr>
          <p:cNvPicPr>
            <a:picLocks noChangeAspect="1"/>
          </p:cNvPicPr>
          <p:nvPr/>
        </p:nvPicPr>
        <p:blipFill>
          <a:blip r:embed="rId4"/>
          <a:stretch>
            <a:fillRect/>
          </a:stretch>
        </p:blipFill>
        <p:spPr>
          <a:xfrm>
            <a:off x="483079" y="1128587"/>
            <a:ext cx="8974204" cy="2446716"/>
          </a:xfrm>
          <a:prstGeom prst="rect">
            <a:avLst/>
          </a:prstGeom>
        </p:spPr>
      </p:pic>
    </p:spTree>
    <p:extLst>
      <p:ext uri="{BB962C8B-B14F-4D97-AF65-F5344CB8AC3E}">
        <p14:creationId xmlns:p14="http://schemas.microsoft.com/office/powerpoint/2010/main" val="2479573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J2000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r>
              <a:rPr lang="en-US">
                <a:solidFill>
                  <a:srgbClr val="000000"/>
                </a:solidFill>
                <a:effectLst/>
                <a:latin typeface="Calibri"/>
                <a:cs typeface="Calibri"/>
              </a:rPr>
              <a:t>Prior Surgery</a:t>
            </a: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lvl="1"/>
            <a:r>
              <a:rPr lang="en-US">
                <a:solidFill>
                  <a:srgbClr val="000000"/>
                </a:solidFill>
                <a:latin typeface="Calibri"/>
                <a:cs typeface="Calibri"/>
              </a:rPr>
              <a:t>Only coded for Medicare Part A stays (helps determine PDPM PT/OT CMG)</a:t>
            </a:r>
          </a:p>
          <a:p>
            <a:pPr lvl="1"/>
            <a:r>
              <a:rPr lang="en-US">
                <a:solidFill>
                  <a:srgbClr val="000000"/>
                </a:solidFill>
                <a:latin typeface="Calibri"/>
                <a:cs typeface="Calibri"/>
              </a:rPr>
              <a:t>Major Surgery = </a:t>
            </a:r>
          </a:p>
          <a:p>
            <a:pPr lvl="2"/>
            <a:r>
              <a:rPr lang="en-US">
                <a:solidFill>
                  <a:srgbClr val="000000"/>
                </a:solidFill>
                <a:latin typeface="Calibri"/>
                <a:cs typeface="Calibri"/>
              </a:rPr>
              <a:t>Resident was an inpatient in an acute care hospital for at least one day in the 100 days prior to admission to the SNF </a:t>
            </a:r>
            <a:r>
              <a:rPr lang="en-US" b="1" i="1">
                <a:solidFill>
                  <a:srgbClr val="000000"/>
                </a:solidFill>
                <a:latin typeface="Calibri"/>
                <a:cs typeface="Calibri"/>
              </a:rPr>
              <a:t>AND</a:t>
            </a:r>
          </a:p>
          <a:p>
            <a:pPr lvl="2"/>
            <a:r>
              <a:rPr lang="en-US">
                <a:solidFill>
                  <a:srgbClr val="000000"/>
                </a:solidFill>
                <a:latin typeface="Calibri"/>
                <a:cs typeface="Calibri"/>
              </a:rPr>
              <a:t>the surgery carried some degree of risk to the resident’s life or the potential for severe disability</a:t>
            </a:r>
          </a:p>
          <a:p>
            <a:pPr lvl="2"/>
            <a:endParaRPr lang="en-US">
              <a:solidFill>
                <a:srgbClr val="000000"/>
              </a:solidFill>
              <a:latin typeface="Calibri"/>
              <a:cs typeface="Calibri"/>
            </a:endParaRPr>
          </a:p>
          <a:p>
            <a:pPr lvl="2"/>
            <a:r>
              <a:rPr lang="en-US">
                <a:solidFill>
                  <a:srgbClr val="000000"/>
                </a:solidFill>
                <a:latin typeface="Calibri"/>
                <a:cs typeface="Calibri"/>
              </a:rPr>
              <a:t>Examples of major surgery – bowel resection, cholecystectomy, open heart surgery, hip replacement or repair, craniotomy, transplant or organ removal</a:t>
            </a: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6" name="Picture 5">
            <a:extLst>
              <a:ext uri="{FF2B5EF4-FFF2-40B4-BE49-F238E27FC236}">
                <a16:creationId xmlns:a16="http://schemas.microsoft.com/office/drawing/2014/main" id="{6573D15B-ACA0-86A0-E281-AE713B325373}"/>
              </a:ext>
            </a:extLst>
          </p:cNvPr>
          <p:cNvPicPr>
            <a:picLocks noChangeAspect="1"/>
          </p:cNvPicPr>
          <p:nvPr/>
        </p:nvPicPr>
        <p:blipFill>
          <a:blip r:embed="rId3"/>
          <a:stretch>
            <a:fillRect/>
          </a:stretch>
        </p:blipFill>
        <p:spPr>
          <a:xfrm>
            <a:off x="362309" y="1160146"/>
            <a:ext cx="11332870" cy="1469318"/>
          </a:xfrm>
          <a:prstGeom prst="rect">
            <a:avLst/>
          </a:prstGeom>
        </p:spPr>
      </p:pic>
    </p:spTree>
    <p:extLst>
      <p:ext uri="{BB962C8B-B14F-4D97-AF65-F5344CB8AC3E}">
        <p14:creationId xmlns:p14="http://schemas.microsoft.com/office/powerpoint/2010/main" val="3233068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J2100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r>
              <a:rPr lang="en-US" dirty="0">
                <a:solidFill>
                  <a:srgbClr val="000000"/>
                </a:solidFill>
                <a:latin typeface="Calibri"/>
                <a:cs typeface="Calibri"/>
              </a:rPr>
              <a:t>Recent Surgery Requiring Active SNF Care</a:t>
            </a: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lvl="1"/>
            <a:r>
              <a:rPr lang="en-US" dirty="0">
                <a:solidFill>
                  <a:srgbClr val="000000"/>
                </a:solidFill>
                <a:effectLst/>
                <a:latin typeface="Calibri"/>
                <a:cs typeface="Calibri"/>
              </a:rPr>
              <a:t>Complete only for Medicare Part A stay or if State requires for an OBRA assessment</a:t>
            </a:r>
          </a:p>
          <a:p>
            <a:pPr lvl="1"/>
            <a:r>
              <a:rPr lang="en-US" dirty="0">
                <a:solidFill>
                  <a:srgbClr val="000000"/>
                </a:solidFill>
                <a:latin typeface="Calibri"/>
                <a:cs typeface="Calibri"/>
              </a:rPr>
              <a:t>Code 1, Yes if the major surgery occurred during the inpatient stay that immediately preceded the Part A admission</a:t>
            </a: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p:txBody>
      </p:sp>
      <p:pic>
        <p:nvPicPr>
          <p:cNvPr id="6" name="Picture 5">
            <a:extLst>
              <a:ext uri="{FF2B5EF4-FFF2-40B4-BE49-F238E27FC236}">
                <a16:creationId xmlns:a16="http://schemas.microsoft.com/office/drawing/2014/main" id="{E051F9D6-46FE-E4C6-160E-CF1BD5CF0871}"/>
              </a:ext>
            </a:extLst>
          </p:cNvPr>
          <p:cNvPicPr>
            <a:picLocks noChangeAspect="1"/>
          </p:cNvPicPr>
          <p:nvPr/>
        </p:nvPicPr>
        <p:blipFill>
          <a:blip r:embed="rId3"/>
          <a:stretch>
            <a:fillRect/>
          </a:stretch>
        </p:blipFill>
        <p:spPr>
          <a:xfrm>
            <a:off x="1260813" y="1112474"/>
            <a:ext cx="8339169" cy="1301542"/>
          </a:xfrm>
          <a:prstGeom prst="rect">
            <a:avLst/>
          </a:prstGeom>
        </p:spPr>
      </p:pic>
    </p:spTree>
    <p:extLst>
      <p:ext uri="{BB962C8B-B14F-4D97-AF65-F5344CB8AC3E}">
        <p14:creationId xmlns:p14="http://schemas.microsoft.com/office/powerpoint/2010/main" val="34165152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J2300 – J5000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6" name="Picture 5">
            <a:extLst>
              <a:ext uri="{FF2B5EF4-FFF2-40B4-BE49-F238E27FC236}">
                <a16:creationId xmlns:a16="http://schemas.microsoft.com/office/drawing/2014/main" id="{043C17B8-75BE-5605-6BAA-5DC80E9C143B}"/>
              </a:ext>
            </a:extLst>
          </p:cNvPr>
          <p:cNvPicPr>
            <a:picLocks noChangeAspect="1"/>
          </p:cNvPicPr>
          <p:nvPr/>
        </p:nvPicPr>
        <p:blipFill>
          <a:blip r:embed="rId3"/>
          <a:stretch>
            <a:fillRect/>
          </a:stretch>
        </p:blipFill>
        <p:spPr>
          <a:xfrm>
            <a:off x="391001" y="654477"/>
            <a:ext cx="11202963" cy="4944165"/>
          </a:xfrm>
          <a:prstGeom prst="rect">
            <a:avLst/>
          </a:prstGeom>
        </p:spPr>
      </p:pic>
    </p:spTree>
    <p:extLst>
      <p:ext uri="{BB962C8B-B14F-4D97-AF65-F5344CB8AC3E}">
        <p14:creationId xmlns:p14="http://schemas.microsoft.com/office/powerpoint/2010/main" val="1080959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532866"/>
          </a:xfrm>
        </p:spPr>
        <p:txBody>
          <a:bodyPr>
            <a:normAutofit fontScale="90000"/>
          </a:bodyPr>
          <a:lstStyle/>
          <a:p>
            <a:r>
              <a:rPr lang="en-US" b="1" i="1">
                <a:cs typeface="Calibri Light"/>
              </a:rPr>
              <a:t>MDS Section J2300 – J5000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664234"/>
            <a:ext cx="11227915" cy="5512729"/>
          </a:xfrm>
        </p:spPr>
        <p:txBody>
          <a:bodyPr vert="horz" lIns="91440" tIns="45720" rIns="91440" bIns="45720" rtlCol="0" anchor="t">
            <a:normAutofit/>
          </a:bodyPr>
          <a:lstStyle/>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8" name="Picture 7">
            <a:extLst>
              <a:ext uri="{FF2B5EF4-FFF2-40B4-BE49-F238E27FC236}">
                <a16:creationId xmlns:a16="http://schemas.microsoft.com/office/drawing/2014/main" id="{63F894B4-9DDD-CE72-B6C2-17C34D51115C}"/>
              </a:ext>
            </a:extLst>
          </p:cNvPr>
          <p:cNvPicPr>
            <a:picLocks noChangeAspect="1"/>
          </p:cNvPicPr>
          <p:nvPr/>
        </p:nvPicPr>
        <p:blipFill>
          <a:blip r:embed="rId3"/>
          <a:stretch>
            <a:fillRect/>
          </a:stretch>
        </p:blipFill>
        <p:spPr>
          <a:xfrm>
            <a:off x="299974" y="1165925"/>
            <a:ext cx="11212490" cy="3715268"/>
          </a:xfrm>
          <a:prstGeom prst="rect">
            <a:avLst/>
          </a:prstGeom>
        </p:spPr>
      </p:pic>
    </p:spTree>
    <p:extLst>
      <p:ext uri="{BB962C8B-B14F-4D97-AF65-F5344CB8AC3E}">
        <p14:creationId xmlns:p14="http://schemas.microsoft.com/office/powerpoint/2010/main" val="2328843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336430" y="31995"/>
            <a:ext cx="11017370" cy="916911"/>
          </a:xfrm>
        </p:spPr>
        <p:txBody>
          <a:bodyPr>
            <a:normAutofit/>
          </a:bodyPr>
          <a:lstStyle/>
          <a:p>
            <a:r>
              <a:rPr lang="en-US" b="1" i="1">
                <a:cs typeface="Calibri Light"/>
              </a:rPr>
              <a:t>MDS Section J2300 – J5000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336430" y="1043796"/>
            <a:ext cx="11017370" cy="5133167"/>
          </a:xfrm>
        </p:spPr>
        <p:txBody>
          <a:bodyPr vert="horz" lIns="91440" tIns="45720" rIns="91440" bIns="45720" rtlCol="0" anchor="t">
            <a:normAutofit/>
          </a:bodyPr>
          <a:lstStyle/>
          <a:p>
            <a:pPr marL="457200" lvl="1" indent="0">
              <a:buNone/>
            </a:pPr>
            <a:endParaRPr lang="en-US">
              <a:solidFill>
                <a:srgbClr val="000000"/>
              </a:solidFill>
              <a:latin typeface="Calibri"/>
              <a:cs typeface="Calibri"/>
            </a:endParaRPr>
          </a:p>
          <a:p>
            <a:pPr lvl="1"/>
            <a:endParaRPr lang="en-US" sz="2000">
              <a:solidFill>
                <a:srgbClr val="000000"/>
              </a:solidFill>
              <a:effectLst/>
              <a:latin typeface="Calibri"/>
              <a:cs typeface="Calibri"/>
            </a:endParaRPr>
          </a:p>
          <a:p>
            <a:pPr lvl="1"/>
            <a:endParaRPr lang="en-US" sz="2000">
              <a:solidFill>
                <a:srgbClr val="000000"/>
              </a:solidFill>
              <a:latin typeface="Calibri"/>
              <a:cs typeface="Calibri"/>
            </a:endParaRPr>
          </a:p>
          <a:p>
            <a:pPr lvl="1"/>
            <a:endParaRPr lang="en-US" sz="2000">
              <a:solidFill>
                <a:srgbClr val="000000"/>
              </a:solidFill>
              <a:effectLst/>
              <a:latin typeface="Calibri"/>
              <a:cs typeface="Calibri"/>
            </a:endParaRPr>
          </a:p>
          <a:p>
            <a:pPr lvl="1"/>
            <a:endParaRPr lang="en-US" sz="2000">
              <a:solidFill>
                <a:srgbClr val="000000"/>
              </a:solidFill>
              <a:latin typeface="Calibri"/>
              <a:cs typeface="Calibri"/>
            </a:endParaRPr>
          </a:p>
          <a:p>
            <a:pPr lvl="1"/>
            <a:endParaRPr lang="en-US" sz="2000">
              <a:solidFill>
                <a:srgbClr val="000000"/>
              </a:solidFill>
              <a:effectLst/>
              <a:latin typeface="Calibri"/>
              <a:cs typeface="Calibri"/>
            </a:endParaRPr>
          </a:p>
          <a:p>
            <a:pPr lvl="1"/>
            <a:endParaRPr lang="en-US" sz="2000">
              <a:solidFill>
                <a:srgbClr val="000000"/>
              </a:solidFill>
              <a:latin typeface="Calibri"/>
              <a:cs typeface="Calibri"/>
            </a:endParaRPr>
          </a:p>
          <a:p>
            <a:pPr lvl="1"/>
            <a:r>
              <a:rPr lang="en-US" sz="2000">
                <a:solidFill>
                  <a:srgbClr val="000000"/>
                </a:solidFill>
                <a:effectLst/>
                <a:latin typeface="Calibri"/>
                <a:cs typeface="Calibri"/>
              </a:rPr>
              <a:t>Surgeries must be documented by the physician in the last 30 days and must have occurred during the inpatient stay immediately prior to the Part A admission</a:t>
            </a:r>
          </a:p>
          <a:p>
            <a:pPr lvl="1"/>
            <a:r>
              <a:rPr lang="en-US" sz="2000">
                <a:solidFill>
                  <a:srgbClr val="000000"/>
                </a:solidFill>
                <a:latin typeface="Calibri"/>
                <a:cs typeface="Calibri"/>
              </a:rPr>
              <a:t>Determine if the surgery requires active care during the SNF stay.  It must have a direct relationship to the primary SNF diagnosis in I0020B.</a:t>
            </a:r>
            <a:endParaRPr lang="en-US" sz="2000">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a:p>
            <a:pPr marL="457200" lvl="1" indent="0">
              <a:buNone/>
            </a:pPr>
            <a:endParaRPr lang="en-US">
              <a:solidFill>
                <a:srgbClr val="000000"/>
              </a:solidFill>
              <a:effectLst/>
              <a:latin typeface="Calibri"/>
              <a:cs typeface="Calibri"/>
            </a:endParaRPr>
          </a:p>
        </p:txBody>
      </p:sp>
      <p:pic>
        <p:nvPicPr>
          <p:cNvPr id="10" name="Picture 9">
            <a:extLst>
              <a:ext uri="{FF2B5EF4-FFF2-40B4-BE49-F238E27FC236}">
                <a16:creationId xmlns:a16="http://schemas.microsoft.com/office/drawing/2014/main" id="{91E1E822-A7F1-7F97-6FBD-DE04D9E13776}"/>
              </a:ext>
            </a:extLst>
          </p:cNvPr>
          <p:cNvPicPr>
            <a:picLocks noChangeAspect="1"/>
          </p:cNvPicPr>
          <p:nvPr/>
        </p:nvPicPr>
        <p:blipFill>
          <a:blip r:embed="rId3"/>
          <a:stretch>
            <a:fillRect/>
          </a:stretch>
        </p:blipFill>
        <p:spPr>
          <a:xfrm>
            <a:off x="336430" y="879394"/>
            <a:ext cx="11279174" cy="2191056"/>
          </a:xfrm>
          <a:prstGeom prst="rect">
            <a:avLst/>
          </a:prstGeom>
        </p:spPr>
      </p:pic>
    </p:spTree>
    <p:extLst>
      <p:ext uri="{BB962C8B-B14F-4D97-AF65-F5344CB8AC3E}">
        <p14:creationId xmlns:p14="http://schemas.microsoft.com/office/powerpoint/2010/main" val="1666390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336430" y="31995"/>
            <a:ext cx="11017370" cy="916911"/>
          </a:xfrm>
        </p:spPr>
        <p:txBody>
          <a:bodyPr>
            <a:normAutofit/>
          </a:bodyPr>
          <a:lstStyle/>
          <a:p>
            <a:r>
              <a:rPr lang="en-US" b="1" i="1">
                <a:cs typeface="Calibri Light"/>
              </a:rPr>
              <a:t>Section H-J Reminders!</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708030" y="1975449"/>
            <a:ext cx="6581955" cy="3476445"/>
          </a:xfrm>
        </p:spPr>
        <p:txBody>
          <a:bodyPr vert="horz" lIns="91440" tIns="45720" rIns="91440" bIns="45720" rtlCol="0" anchor="t">
            <a:normAutofit fontScale="92500"/>
          </a:bodyPr>
          <a:lstStyle/>
          <a:p>
            <a:pPr lvl="1"/>
            <a:r>
              <a:rPr lang="en-US" dirty="0">
                <a:solidFill>
                  <a:srgbClr val="000000"/>
                </a:solidFill>
                <a:latin typeface="Calibri"/>
                <a:cs typeface="Calibri"/>
              </a:rPr>
              <a:t>Be sure to watch lookback periods!   Multiple different ones in these sections</a:t>
            </a:r>
          </a:p>
          <a:p>
            <a:pPr lvl="1"/>
            <a:r>
              <a:rPr lang="en-US" dirty="0">
                <a:solidFill>
                  <a:srgbClr val="000000"/>
                </a:solidFill>
                <a:latin typeface="Calibri"/>
                <a:cs typeface="Calibri"/>
              </a:rPr>
              <a:t>Ensure timely and accurate MD/NP/PA documentation of active diagnoses</a:t>
            </a:r>
          </a:p>
          <a:p>
            <a:pPr lvl="1"/>
            <a:r>
              <a:rPr lang="en-US" dirty="0">
                <a:solidFill>
                  <a:srgbClr val="000000"/>
                </a:solidFill>
                <a:latin typeface="Calibri"/>
                <a:cs typeface="Calibri"/>
              </a:rPr>
              <a:t>Review all medications for accurate diagnoses and code appropriately in section I – ensure the MD/NP/NA are not using just a symptom – but what causes a symptom that is being treated</a:t>
            </a:r>
          </a:p>
          <a:p>
            <a:pPr lvl="1"/>
            <a:r>
              <a:rPr lang="en-US" dirty="0">
                <a:solidFill>
                  <a:srgbClr val="000000"/>
                </a:solidFill>
                <a:latin typeface="Calibri"/>
                <a:cs typeface="Calibri"/>
              </a:rPr>
              <a:t>Refer to the RAI manual often for Diagnoses, fall, and surgery examples and coding tips</a:t>
            </a:r>
          </a:p>
          <a:p>
            <a:pPr lvl="1"/>
            <a:endParaRPr lang="en-US" dirty="0">
              <a:solidFill>
                <a:srgbClr val="000000"/>
              </a:solidFill>
              <a:latin typeface="Calibri"/>
              <a:cs typeface="Calibri"/>
            </a:endParaRPr>
          </a:p>
          <a:p>
            <a:pPr lvl="1"/>
            <a:endParaRPr lang="en-US" dirty="0">
              <a:solidFill>
                <a:srgbClr val="000000"/>
              </a:solidFill>
              <a:latin typeface="Calibri"/>
              <a:cs typeface="Calibri"/>
            </a:endParaRPr>
          </a:p>
          <a:p>
            <a:pPr lvl="1"/>
            <a:endParaRPr lang="en-US" sz="2000" dirty="0">
              <a:solidFill>
                <a:srgbClr val="000000"/>
              </a:solidFill>
              <a:effectLst/>
              <a:latin typeface="Calibri"/>
              <a:cs typeface="Calibri"/>
            </a:endParaRPr>
          </a:p>
          <a:p>
            <a:pPr lvl="1"/>
            <a:endParaRPr lang="en-US" sz="2000" dirty="0">
              <a:solidFill>
                <a:srgbClr val="000000"/>
              </a:solidFill>
              <a:latin typeface="Calibri"/>
              <a:cs typeface="Calibri"/>
            </a:endParaRPr>
          </a:p>
          <a:p>
            <a:pPr lvl="1"/>
            <a:endParaRPr lang="en-US" sz="2000" dirty="0">
              <a:solidFill>
                <a:srgbClr val="000000"/>
              </a:solidFill>
              <a:effectLst/>
              <a:latin typeface="Calibri"/>
              <a:cs typeface="Calibri"/>
            </a:endParaRPr>
          </a:p>
          <a:p>
            <a:pPr lvl="1"/>
            <a:endParaRPr lang="en-US" sz="2000" dirty="0">
              <a:solidFill>
                <a:srgbClr val="000000"/>
              </a:solidFill>
              <a:latin typeface="Calibri"/>
              <a:cs typeface="Calibri"/>
            </a:endParaRPr>
          </a:p>
          <a:p>
            <a:pPr lvl="1"/>
            <a:endParaRPr lang="en-US" sz="2000" dirty="0">
              <a:solidFill>
                <a:srgbClr val="000000"/>
              </a:solidFill>
              <a:effectLst/>
              <a:latin typeface="Calibri"/>
              <a:cs typeface="Calibri"/>
            </a:endParaRPr>
          </a:p>
          <a:p>
            <a:pPr lvl="1"/>
            <a:endParaRPr lang="en-US" sz="2000" dirty="0">
              <a:solidFill>
                <a:srgbClr val="000000"/>
              </a:solidFill>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a:p>
            <a:pPr marL="457200" lvl="1" indent="0">
              <a:buNone/>
            </a:pPr>
            <a:endParaRPr lang="en-US" dirty="0">
              <a:solidFill>
                <a:srgbClr val="000000"/>
              </a:solidFill>
              <a:effectLst/>
              <a:latin typeface="Calibri"/>
              <a:cs typeface="Calibri"/>
            </a:endParaRPr>
          </a:p>
        </p:txBody>
      </p:sp>
      <p:pic>
        <p:nvPicPr>
          <p:cNvPr id="6" name="Picture 5" descr="A white mannequin with a red bow&#10;&#10;Description automatically generated with medium confidence">
            <a:extLst>
              <a:ext uri="{FF2B5EF4-FFF2-40B4-BE49-F238E27FC236}">
                <a16:creationId xmlns:a16="http://schemas.microsoft.com/office/drawing/2014/main" id="{4F92DF82-75D3-DA36-C994-06CC3E8FFE2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612252" y="1781579"/>
            <a:ext cx="1120176" cy="2337758"/>
          </a:xfrm>
          <a:prstGeom prst="rect">
            <a:avLst/>
          </a:prstGeom>
        </p:spPr>
      </p:pic>
    </p:spTree>
    <p:extLst>
      <p:ext uri="{BB962C8B-B14F-4D97-AF65-F5344CB8AC3E}">
        <p14:creationId xmlns:p14="http://schemas.microsoft.com/office/powerpoint/2010/main" val="25939523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15" name="Content Placeholder 14">
            <a:extLst>
              <a:ext uri="{FF2B5EF4-FFF2-40B4-BE49-F238E27FC236}">
                <a16:creationId xmlns:a16="http://schemas.microsoft.com/office/drawing/2014/main" id="{827F325E-BBF0-E416-A5AF-D0C94D7D005B}"/>
              </a:ext>
            </a:extLst>
          </p:cNvPr>
          <p:cNvSpPr>
            <a:spLocks noGrp="1"/>
          </p:cNvSpPr>
          <p:nvPr>
            <p:ph idx="1"/>
          </p:nvPr>
        </p:nvSpPr>
        <p:spPr>
          <a:xfrm>
            <a:off x="1122217" y="2958860"/>
            <a:ext cx="9324372" cy="2798888"/>
          </a:xfrm>
        </p:spPr>
        <p:txBody>
          <a:bodyPr>
            <a:normAutofit/>
          </a:bodyPr>
          <a:lstStyle/>
          <a:p>
            <a:pPr marL="0" indent="0" algn="ctr">
              <a:buNone/>
            </a:pPr>
            <a:r>
              <a:rPr lang="en-US" dirty="0"/>
              <a:t>For questions -  Contact the FP Clinical Team:</a:t>
            </a:r>
          </a:p>
          <a:p>
            <a:pPr marL="0" indent="0">
              <a:buNone/>
            </a:pPr>
            <a:endParaRPr lang="en-US" dirty="0"/>
          </a:p>
          <a:p>
            <a:pPr marL="0" indent="0" algn="ctr">
              <a:buNone/>
            </a:pPr>
            <a:r>
              <a:rPr lang="en-US" dirty="0">
                <a:solidFill>
                  <a:srgbClr val="0070C0"/>
                </a:solidFill>
              </a:rPr>
              <a:t>clinical@fprehab.com</a:t>
            </a:r>
          </a:p>
        </p:txBody>
      </p:sp>
      <p:pic>
        <p:nvPicPr>
          <p:cNvPr id="18" name="Picture 17" descr="A sign with a clock on it&#10;&#10;Description automatically generated with medium confidence">
            <a:extLst>
              <a:ext uri="{FF2B5EF4-FFF2-40B4-BE49-F238E27FC236}">
                <a16:creationId xmlns:a16="http://schemas.microsoft.com/office/drawing/2014/main" id="{49108354-2C84-CE1B-9EDD-7D1621A2846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673816" y="9757"/>
            <a:ext cx="3775855" cy="2476961"/>
          </a:xfrm>
          <a:prstGeom prst="rect">
            <a:avLst/>
          </a:prstGeom>
        </p:spPr>
      </p:pic>
    </p:spTree>
    <p:extLst>
      <p:ext uri="{BB962C8B-B14F-4D97-AF65-F5344CB8AC3E}">
        <p14:creationId xmlns:p14="http://schemas.microsoft.com/office/powerpoint/2010/main" val="2190454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1"/>
            <a:ext cx="11227915" cy="974784"/>
          </a:xfrm>
        </p:spPr>
        <p:txBody>
          <a:bodyPr>
            <a:normAutofit/>
          </a:bodyPr>
          <a:lstStyle/>
          <a:p>
            <a:r>
              <a:rPr lang="en-US" b="1" i="1">
                <a:cs typeface="Calibri Light"/>
              </a:rPr>
              <a:t>MDS Section H0200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sz="half" idx="1"/>
          </p:nvPr>
        </p:nvSpPr>
        <p:spPr>
          <a:xfrm>
            <a:off x="125885" y="1112876"/>
            <a:ext cx="4937821" cy="5064087"/>
          </a:xfrm>
          <a:ln>
            <a:solidFill>
              <a:schemeClr val="tx1"/>
            </a:solidFill>
          </a:ln>
        </p:spPr>
        <p:txBody>
          <a:bodyPr vert="horz" lIns="91440" tIns="45720" rIns="91440" bIns="45720" rtlCol="0" anchor="t">
            <a:normAutofit fontScale="92500"/>
          </a:bodyPr>
          <a:lstStyle/>
          <a:p>
            <a:pPr marL="457200" lvl="1" indent="0">
              <a:buNone/>
            </a:pPr>
            <a:r>
              <a:rPr lang="en-US">
                <a:solidFill>
                  <a:srgbClr val="000000"/>
                </a:solidFill>
                <a:latin typeface="Calibri"/>
                <a:cs typeface="Calibri"/>
              </a:rPr>
              <a:t>Urinary Toileting Program – </a:t>
            </a:r>
          </a:p>
          <a:p>
            <a:pPr lvl="1"/>
            <a:endParaRPr lang="en-US" sz="1800">
              <a:solidFill>
                <a:srgbClr val="000000"/>
              </a:solidFill>
              <a:latin typeface="Calibri"/>
              <a:cs typeface="Calibri"/>
            </a:endParaRPr>
          </a:p>
          <a:p>
            <a:r>
              <a:rPr lang="en-US" sz="2200">
                <a:solidFill>
                  <a:srgbClr val="000000"/>
                </a:solidFill>
                <a:latin typeface="Calibri"/>
                <a:cs typeface="Calibri"/>
              </a:rPr>
              <a:t>H0200A = </a:t>
            </a:r>
          </a:p>
          <a:p>
            <a:pPr lvl="1"/>
            <a:r>
              <a:rPr lang="en-US" sz="2200">
                <a:solidFill>
                  <a:srgbClr val="000000"/>
                </a:solidFill>
                <a:latin typeface="Calibri"/>
                <a:cs typeface="Calibri"/>
              </a:rPr>
              <a:t>Toileting trial includes observations of at least 3 days of toileting patterns with prompting to toilet and recording results</a:t>
            </a:r>
          </a:p>
          <a:p>
            <a:pPr lvl="1"/>
            <a:r>
              <a:rPr lang="en-US" sz="2200">
                <a:solidFill>
                  <a:srgbClr val="000000"/>
                </a:solidFill>
                <a:latin typeface="Calibri"/>
                <a:cs typeface="Calibri"/>
              </a:rPr>
              <a:t>Just tracking continence and “check &amp; change” are not considered a trial – must include prompting/scheduled toileting/bladder retraining attempts</a:t>
            </a:r>
          </a:p>
          <a:p>
            <a:pPr lvl="1"/>
            <a:r>
              <a:rPr lang="en-US" sz="2200">
                <a:solidFill>
                  <a:srgbClr val="000000"/>
                </a:solidFill>
                <a:latin typeface="Calibri"/>
                <a:cs typeface="Calibri"/>
              </a:rPr>
              <a:t>Code 0, no if resident is continent or uses a permanent catheter or ostomy</a:t>
            </a:r>
          </a:p>
          <a:p>
            <a:pPr lvl="1"/>
            <a:r>
              <a:rPr lang="en-US" sz="2200">
                <a:solidFill>
                  <a:srgbClr val="000000"/>
                </a:solidFill>
                <a:latin typeface="Calibri"/>
                <a:cs typeface="Calibri"/>
              </a:rPr>
              <a:t>Note Lookback period!</a:t>
            </a:r>
          </a:p>
          <a:p>
            <a:pPr marL="914400" lvl="2"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latin typeface="Calibri"/>
              <a:cs typeface="Calibri"/>
            </a:endParaRPr>
          </a:p>
          <a:p>
            <a:pPr marL="457200" lvl="1" indent="0">
              <a:buNone/>
            </a:pPr>
            <a:endParaRPr lang="en-US">
              <a:solidFill>
                <a:srgbClr val="000000"/>
              </a:solidFill>
              <a:effectLst/>
              <a:latin typeface="Calibri"/>
              <a:cs typeface="Calibri"/>
            </a:endParaRPr>
          </a:p>
          <a:p>
            <a:pPr lvl="1"/>
            <a:endParaRPr lang="en-US">
              <a:cs typeface="Calibri" panose="020F0502020204030204"/>
            </a:endParaRPr>
          </a:p>
        </p:txBody>
      </p:sp>
      <p:sp>
        <p:nvSpPr>
          <p:cNvPr id="10" name="Content Placeholder 9">
            <a:extLst>
              <a:ext uri="{FF2B5EF4-FFF2-40B4-BE49-F238E27FC236}">
                <a16:creationId xmlns:a16="http://schemas.microsoft.com/office/drawing/2014/main" id="{22F38411-6197-6BFC-44CE-E6631A437ED5}"/>
              </a:ext>
            </a:extLst>
          </p:cNvPr>
          <p:cNvSpPr>
            <a:spLocks noGrp="1"/>
          </p:cNvSpPr>
          <p:nvPr>
            <p:ph sz="half" idx="2"/>
          </p:nvPr>
        </p:nvSpPr>
        <p:spPr>
          <a:xfrm>
            <a:off x="5400136" y="2544791"/>
            <a:ext cx="5953664" cy="3632171"/>
          </a:xfrm>
          <a:ln>
            <a:solidFill>
              <a:schemeClr val="tx1"/>
            </a:solidFill>
          </a:ln>
        </p:spPr>
        <p:txBody>
          <a:bodyPr>
            <a:normAutofit fontScale="92500"/>
          </a:bodyPr>
          <a:lstStyle/>
          <a:p>
            <a:r>
              <a:rPr lang="en-US" sz="2200">
                <a:solidFill>
                  <a:srgbClr val="000000"/>
                </a:solidFill>
                <a:latin typeface="Calibri"/>
                <a:cs typeface="Calibri"/>
              </a:rPr>
              <a:t>H0200B = Review the response to the trial program and record level of response</a:t>
            </a:r>
          </a:p>
          <a:p>
            <a:pPr lvl="2"/>
            <a:r>
              <a:rPr lang="en-US" sz="1600">
                <a:solidFill>
                  <a:srgbClr val="000000"/>
                </a:solidFill>
                <a:latin typeface="Calibri"/>
                <a:cs typeface="Calibri"/>
              </a:rPr>
              <a:t>1 = resident was still incontinent but did improve</a:t>
            </a:r>
          </a:p>
          <a:p>
            <a:pPr lvl="2"/>
            <a:r>
              <a:rPr lang="en-US" sz="1600">
                <a:solidFill>
                  <a:srgbClr val="000000"/>
                </a:solidFill>
                <a:latin typeface="Calibri"/>
                <a:cs typeface="Calibri"/>
              </a:rPr>
              <a:t>2 = no episodes of urinary incontinence during the trial</a:t>
            </a:r>
          </a:p>
          <a:p>
            <a:pPr marL="914400" lvl="2" indent="0">
              <a:buNone/>
            </a:pPr>
            <a:endParaRPr lang="en-US" sz="1400">
              <a:solidFill>
                <a:srgbClr val="000000"/>
              </a:solidFill>
              <a:latin typeface="Calibri"/>
              <a:cs typeface="Calibri"/>
            </a:endParaRPr>
          </a:p>
          <a:p>
            <a:r>
              <a:rPr lang="en-US" sz="2200">
                <a:solidFill>
                  <a:srgbClr val="000000"/>
                </a:solidFill>
                <a:latin typeface="Calibri"/>
                <a:cs typeface="Calibri"/>
              </a:rPr>
              <a:t>H0200C = 7-day lookback</a:t>
            </a:r>
          </a:p>
          <a:p>
            <a:pPr lvl="2"/>
            <a:r>
              <a:rPr lang="en-US" sz="1600">
                <a:solidFill>
                  <a:srgbClr val="000000"/>
                </a:solidFill>
                <a:latin typeface="Calibri"/>
                <a:cs typeface="Calibri"/>
              </a:rPr>
              <a:t>0, no = toileting program/trial used less than 4 days of the 7-day lookback</a:t>
            </a:r>
          </a:p>
          <a:p>
            <a:pPr lvl="2"/>
            <a:r>
              <a:rPr lang="en-US" sz="1600">
                <a:solidFill>
                  <a:srgbClr val="000000"/>
                </a:solidFill>
                <a:latin typeface="Calibri"/>
                <a:cs typeface="Calibri"/>
              </a:rPr>
              <a:t>1, yes = toileting program/trial 4 or more days of the 7-day lookback </a:t>
            </a:r>
          </a:p>
          <a:p>
            <a:endParaRPr lang="en-US"/>
          </a:p>
        </p:txBody>
      </p:sp>
      <p:pic>
        <p:nvPicPr>
          <p:cNvPr id="8" name="Picture 7">
            <a:extLst>
              <a:ext uri="{FF2B5EF4-FFF2-40B4-BE49-F238E27FC236}">
                <a16:creationId xmlns:a16="http://schemas.microsoft.com/office/drawing/2014/main" id="{AA4C105A-60A6-3AC8-0703-A5AF801F83BD}"/>
              </a:ext>
            </a:extLst>
          </p:cNvPr>
          <p:cNvPicPr>
            <a:picLocks noChangeAspect="1"/>
          </p:cNvPicPr>
          <p:nvPr/>
        </p:nvPicPr>
        <p:blipFill>
          <a:blip r:embed="rId3"/>
          <a:stretch>
            <a:fillRect/>
          </a:stretch>
        </p:blipFill>
        <p:spPr>
          <a:xfrm>
            <a:off x="5247988" y="183980"/>
            <a:ext cx="6501610" cy="2085840"/>
          </a:xfrm>
          <a:prstGeom prst="rect">
            <a:avLst/>
          </a:prstGeom>
        </p:spPr>
      </p:pic>
    </p:spTree>
    <p:extLst>
      <p:ext uri="{BB962C8B-B14F-4D97-AF65-F5344CB8AC3E}">
        <p14:creationId xmlns:p14="http://schemas.microsoft.com/office/powerpoint/2010/main" val="2511050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a:cs typeface="Calibri Light"/>
              </a:rPr>
              <a:t>MDS Section H0300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839830"/>
            <a:ext cx="11227915" cy="5337133"/>
          </a:xfrm>
        </p:spPr>
        <p:txBody>
          <a:bodyPr vert="horz" lIns="91440" tIns="45720" rIns="91440" bIns="45720" rtlCol="0" anchor="t">
            <a:normAutofit/>
          </a:bodyPr>
          <a:lstStyle/>
          <a:p>
            <a:pPr marL="457200" lvl="1" indent="0">
              <a:buNone/>
            </a:pPr>
            <a:r>
              <a:rPr lang="en-US" dirty="0">
                <a:solidFill>
                  <a:srgbClr val="000000"/>
                </a:solidFill>
                <a:effectLst/>
                <a:latin typeface="Calibri"/>
                <a:cs typeface="Calibri" panose="020F0502020204030204"/>
              </a:rPr>
              <a:t>Urinary Continence – 7-day Lookback</a:t>
            </a:r>
          </a:p>
          <a:p>
            <a:pPr marL="457200" lvl="1" indent="0">
              <a:buNone/>
            </a:pPr>
            <a:endParaRPr lang="en-US" dirty="0">
              <a:solidFill>
                <a:srgbClr val="000000"/>
              </a:solidFill>
              <a:latin typeface="Calibri"/>
              <a:cs typeface="Calibri" panose="020F0502020204030204"/>
            </a:endParaRPr>
          </a:p>
          <a:p>
            <a:pPr marL="457200" lvl="1" indent="0">
              <a:buNone/>
            </a:pPr>
            <a:endParaRPr lang="en-US" dirty="0">
              <a:solidFill>
                <a:srgbClr val="000000"/>
              </a:solidFill>
              <a:effectLst/>
              <a:latin typeface="Calibri"/>
              <a:cs typeface="Calibri" panose="020F0502020204030204"/>
            </a:endParaRPr>
          </a:p>
          <a:p>
            <a:pPr marL="457200" lvl="1" indent="0">
              <a:buNone/>
            </a:pPr>
            <a:endParaRPr lang="en-US" dirty="0">
              <a:solidFill>
                <a:srgbClr val="000000"/>
              </a:solidFill>
              <a:latin typeface="Calibri"/>
              <a:cs typeface="Calibri" panose="020F0502020204030204"/>
            </a:endParaRPr>
          </a:p>
          <a:p>
            <a:pPr marL="457200" lvl="1" indent="0">
              <a:buNone/>
            </a:pPr>
            <a:endParaRPr lang="en-US" dirty="0">
              <a:solidFill>
                <a:srgbClr val="000000"/>
              </a:solidFill>
              <a:effectLst/>
              <a:latin typeface="Calibri"/>
              <a:cs typeface="Calibri" panose="020F0502020204030204"/>
            </a:endParaRPr>
          </a:p>
          <a:p>
            <a:pPr lvl="1"/>
            <a:endParaRPr lang="en-US" sz="1800" dirty="0">
              <a:solidFill>
                <a:srgbClr val="000000"/>
              </a:solidFill>
              <a:effectLst/>
              <a:latin typeface="Calibri"/>
              <a:cs typeface="Calibri" panose="020F0502020204030204"/>
            </a:endParaRPr>
          </a:p>
          <a:p>
            <a:pPr lvl="1"/>
            <a:r>
              <a:rPr lang="en-US" sz="1800" dirty="0">
                <a:solidFill>
                  <a:srgbClr val="000000"/>
                </a:solidFill>
                <a:effectLst/>
                <a:latin typeface="Calibri"/>
                <a:cs typeface="Calibri" panose="020F0502020204030204"/>
              </a:rPr>
              <a:t>Continent = Any void that occurs voluntarily, or as a result of prompted/assisted/scheduled toileting</a:t>
            </a:r>
          </a:p>
          <a:p>
            <a:pPr lvl="1"/>
            <a:r>
              <a:rPr lang="en-US" sz="1800" dirty="0">
                <a:solidFill>
                  <a:srgbClr val="000000"/>
                </a:solidFill>
                <a:effectLst/>
                <a:latin typeface="Calibri"/>
                <a:cs typeface="Calibri" panose="020F0502020204030204"/>
              </a:rPr>
              <a:t>Incontinent = Involuntary loss of urine</a:t>
            </a:r>
          </a:p>
          <a:p>
            <a:pPr lvl="1"/>
            <a:r>
              <a:rPr lang="en-US" sz="1800" dirty="0">
                <a:solidFill>
                  <a:srgbClr val="000000"/>
                </a:solidFill>
                <a:latin typeface="Calibri"/>
                <a:cs typeface="Calibri" panose="020F0502020204030204"/>
              </a:rPr>
              <a:t>0 = no episodes of incontinence during the last 7 days</a:t>
            </a:r>
          </a:p>
          <a:p>
            <a:pPr lvl="1"/>
            <a:r>
              <a:rPr lang="en-US" sz="1800" dirty="0">
                <a:solidFill>
                  <a:srgbClr val="000000"/>
                </a:solidFill>
                <a:effectLst/>
                <a:latin typeface="Calibri"/>
                <a:cs typeface="Calibri" panose="020F0502020204030204"/>
              </a:rPr>
              <a:t>1 = less than 7 incontinent episodes, includes incontinence of any amount of urine sufficient to dampen undergarments, briefs, or pads – day or night.</a:t>
            </a:r>
          </a:p>
          <a:p>
            <a:pPr lvl="1"/>
            <a:r>
              <a:rPr lang="en-US" sz="1800" dirty="0">
                <a:solidFill>
                  <a:srgbClr val="000000"/>
                </a:solidFill>
                <a:latin typeface="Calibri"/>
                <a:cs typeface="Calibri" panose="020F0502020204030204"/>
              </a:rPr>
              <a:t>2 = if resident had at least one continent void during the last 7 days</a:t>
            </a:r>
          </a:p>
          <a:p>
            <a:pPr lvl="1"/>
            <a:r>
              <a:rPr lang="en-US" sz="1800" dirty="0">
                <a:solidFill>
                  <a:srgbClr val="000000"/>
                </a:solidFill>
                <a:effectLst/>
                <a:latin typeface="Calibri"/>
                <a:cs typeface="Calibri" panose="020F0502020204030204"/>
              </a:rPr>
              <a:t>3 = resident had zero continent voids</a:t>
            </a:r>
          </a:p>
          <a:p>
            <a:pPr lvl="1"/>
            <a:r>
              <a:rPr lang="en-US" sz="1800" dirty="0">
                <a:solidFill>
                  <a:srgbClr val="000000"/>
                </a:solidFill>
                <a:latin typeface="Calibri"/>
                <a:cs typeface="Calibri" panose="020F0502020204030204"/>
              </a:rPr>
              <a:t>9 = had to meet requirements for ENTIRE 7 days -  so if a catheter was removed – code based on continence level once catheter was removed</a:t>
            </a:r>
          </a:p>
          <a:p>
            <a:pPr lvl="1"/>
            <a:r>
              <a:rPr lang="en-US" sz="1800" dirty="0">
                <a:solidFill>
                  <a:srgbClr val="000000"/>
                </a:solidFill>
                <a:effectLst/>
                <a:latin typeface="Calibri"/>
                <a:cs typeface="Calibri" panose="020F0502020204030204"/>
              </a:rPr>
              <a:t>If patient has intermittent cath</a:t>
            </a:r>
            <a:r>
              <a:rPr lang="en-US" sz="1800" dirty="0">
                <a:solidFill>
                  <a:srgbClr val="000000"/>
                </a:solidFill>
                <a:latin typeface="Calibri"/>
                <a:cs typeface="Calibri" panose="020F0502020204030204"/>
              </a:rPr>
              <a:t>eter</a:t>
            </a:r>
            <a:r>
              <a:rPr lang="en-US" sz="1800" dirty="0">
                <a:solidFill>
                  <a:srgbClr val="000000"/>
                </a:solidFill>
                <a:effectLst/>
                <a:latin typeface="Calibri"/>
                <a:cs typeface="Calibri" panose="020F0502020204030204"/>
              </a:rPr>
              <a:t>– code based on level of continence between catheterizations</a:t>
            </a:r>
          </a:p>
          <a:p>
            <a:pPr marL="457200" lvl="1" indent="0">
              <a:buNone/>
            </a:pPr>
            <a:endParaRPr lang="en-US" sz="2000" dirty="0">
              <a:solidFill>
                <a:srgbClr val="000000"/>
              </a:solidFill>
              <a:latin typeface="Calibri"/>
              <a:cs typeface="Calibri" panose="020F0502020204030204"/>
            </a:endParaRPr>
          </a:p>
          <a:p>
            <a:pPr marL="457200" lvl="1" indent="0">
              <a:buNone/>
            </a:pPr>
            <a:endParaRPr lang="en-US" dirty="0">
              <a:solidFill>
                <a:srgbClr val="000000"/>
              </a:solidFill>
              <a:effectLst/>
              <a:latin typeface="Calibri"/>
              <a:cs typeface="Calibri" panose="020F0502020204030204"/>
            </a:endParaRPr>
          </a:p>
          <a:p>
            <a:pPr marL="457200" lvl="1" indent="0">
              <a:buNone/>
            </a:pPr>
            <a:endParaRPr lang="en-US" dirty="0">
              <a:solidFill>
                <a:srgbClr val="000000"/>
              </a:solidFill>
              <a:latin typeface="Calibri"/>
              <a:cs typeface="Calibri" panose="020F0502020204030204"/>
            </a:endParaRPr>
          </a:p>
          <a:p>
            <a:pPr marL="457200" lvl="1" indent="0">
              <a:buNone/>
            </a:pPr>
            <a:endParaRPr lang="en-US" dirty="0">
              <a:solidFill>
                <a:srgbClr val="000000"/>
              </a:solidFill>
              <a:effectLst/>
              <a:latin typeface="Calibri"/>
              <a:cs typeface="Calibri" panose="020F0502020204030204"/>
            </a:endParaRPr>
          </a:p>
          <a:p>
            <a:pPr marL="457200" lvl="1" indent="0">
              <a:buNone/>
            </a:pPr>
            <a:endParaRPr lang="en-US" dirty="0">
              <a:solidFill>
                <a:srgbClr val="000000"/>
              </a:solidFill>
              <a:effectLst/>
              <a:latin typeface="Calibri"/>
              <a:cs typeface="Calibri" panose="020F0502020204030204"/>
            </a:endParaRPr>
          </a:p>
        </p:txBody>
      </p:sp>
      <p:pic>
        <p:nvPicPr>
          <p:cNvPr id="8" name="Picture 7">
            <a:extLst>
              <a:ext uri="{FF2B5EF4-FFF2-40B4-BE49-F238E27FC236}">
                <a16:creationId xmlns:a16="http://schemas.microsoft.com/office/drawing/2014/main" id="{2E0B38E4-89BB-C8FE-DFAD-69F5E96BFB4C}"/>
              </a:ext>
            </a:extLst>
          </p:cNvPr>
          <p:cNvPicPr>
            <a:picLocks noChangeAspect="1"/>
          </p:cNvPicPr>
          <p:nvPr/>
        </p:nvPicPr>
        <p:blipFill>
          <a:blip r:embed="rId3"/>
          <a:stretch>
            <a:fillRect/>
          </a:stretch>
        </p:blipFill>
        <p:spPr>
          <a:xfrm>
            <a:off x="422694" y="1284646"/>
            <a:ext cx="10104264" cy="1574179"/>
          </a:xfrm>
          <a:prstGeom prst="rect">
            <a:avLst/>
          </a:prstGeom>
        </p:spPr>
      </p:pic>
    </p:spTree>
    <p:extLst>
      <p:ext uri="{BB962C8B-B14F-4D97-AF65-F5344CB8AC3E}">
        <p14:creationId xmlns:p14="http://schemas.microsoft.com/office/powerpoint/2010/main" val="3013807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a:cs typeface="Calibri Light"/>
              </a:rPr>
              <a:t>MDS Section H0400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839830"/>
            <a:ext cx="11227915" cy="5337133"/>
          </a:xfrm>
        </p:spPr>
        <p:txBody>
          <a:bodyPr vert="horz" lIns="91440" tIns="45720" rIns="91440" bIns="45720" rtlCol="0" anchor="t">
            <a:normAutofit/>
          </a:bodyPr>
          <a:lstStyle/>
          <a:p>
            <a:pPr marL="457200" lvl="1" indent="0">
              <a:buNone/>
            </a:pPr>
            <a:r>
              <a:rPr lang="en-US">
                <a:solidFill>
                  <a:srgbClr val="000000"/>
                </a:solidFill>
                <a:latin typeface="Calibri"/>
                <a:cs typeface="Calibri" panose="020F0502020204030204"/>
              </a:rPr>
              <a:t>Bowel Continence – 7-day Lookback</a:t>
            </a:r>
            <a:endParaRPr lang="en-US">
              <a:solidFill>
                <a:srgbClr val="000000"/>
              </a:solidFill>
              <a:effectLst/>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a:solidFill>
                <a:srgbClr val="000000"/>
              </a:solidFill>
              <a:latin typeface="Calibri"/>
              <a:cs typeface="Calibri" panose="020F0502020204030204"/>
            </a:endParaRPr>
          </a:p>
          <a:p>
            <a:pPr marL="457200" lvl="1" indent="0">
              <a:buNone/>
            </a:pPr>
            <a:endParaRPr lang="en-US">
              <a:solidFill>
                <a:srgbClr val="000000"/>
              </a:solidFill>
              <a:effectLst/>
              <a:latin typeface="Calibri"/>
              <a:cs typeface="Calibri" panose="020F0502020204030204"/>
            </a:endParaRPr>
          </a:p>
          <a:p>
            <a:pPr marL="457200" lvl="1" indent="0">
              <a:buNone/>
            </a:pPr>
            <a:endParaRPr lang="en-US" sz="2000">
              <a:solidFill>
                <a:srgbClr val="000000"/>
              </a:solidFill>
              <a:latin typeface="Calibri"/>
              <a:cs typeface="Calibri" panose="020F0502020204030204"/>
            </a:endParaRPr>
          </a:p>
          <a:p>
            <a:pPr marL="457200" lvl="1" indent="0">
              <a:buNone/>
            </a:pPr>
            <a:r>
              <a:rPr lang="en-US">
                <a:solidFill>
                  <a:srgbClr val="000000"/>
                </a:solidFill>
                <a:latin typeface="Calibri"/>
                <a:cs typeface="Calibri" panose="020F0502020204030204"/>
              </a:rPr>
              <a:t>0 = no episodes of incontinence during the last 7 days</a:t>
            </a:r>
          </a:p>
          <a:p>
            <a:pPr marL="457200" lvl="1" indent="0">
              <a:buNone/>
            </a:pPr>
            <a:r>
              <a:rPr lang="en-US">
                <a:solidFill>
                  <a:srgbClr val="000000"/>
                </a:solidFill>
                <a:latin typeface="Calibri"/>
                <a:cs typeface="Calibri" panose="020F0502020204030204"/>
              </a:rPr>
              <a:t>1 = incontinent of stool only once and includes any amount of stool, day or night</a:t>
            </a:r>
          </a:p>
          <a:p>
            <a:pPr marL="457200" lvl="1" indent="0">
              <a:buNone/>
            </a:pPr>
            <a:r>
              <a:rPr lang="en-US">
                <a:solidFill>
                  <a:srgbClr val="000000"/>
                </a:solidFill>
                <a:latin typeface="Calibri"/>
                <a:cs typeface="Calibri" panose="020F0502020204030204"/>
              </a:rPr>
              <a:t>2 = had at least one continent episode</a:t>
            </a:r>
          </a:p>
          <a:p>
            <a:pPr marL="457200" lvl="1" indent="0">
              <a:buNone/>
            </a:pPr>
            <a:r>
              <a:rPr lang="en-US">
                <a:solidFill>
                  <a:srgbClr val="000000"/>
                </a:solidFill>
                <a:latin typeface="Calibri"/>
                <a:cs typeface="Calibri" panose="020F0502020204030204"/>
              </a:rPr>
              <a:t>3 = Zero episodes of continence</a:t>
            </a:r>
          </a:p>
          <a:p>
            <a:pPr marL="457200" lvl="1" indent="0">
              <a:buNone/>
            </a:pPr>
            <a:r>
              <a:rPr lang="en-US">
                <a:solidFill>
                  <a:srgbClr val="000000"/>
                </a:solidFill>
                <a:latin typeface="Calibri"/>
                <a:cs typeface="Calibri" panose="020F0502020204030204"/>
              </a:rPr>
              <a:t>9 = if no BM in 7 days – be sure to check for impaction/constipation!  Most facilities have protocols in place after 3 days.</a:t>
            </a:r>
          </a:p>
          <a:p>
            <a:pPr lvl="1"/>
            <a:r>
              <a:rPr lang="en-US">
                <a:solidFill>
                  <a:srgbClr val="000000"/>
                </a:solidFill>
                <a:latin typeface="Calibri"/>
                <a:cs typeface="Calibri" panose="020F0502020204030204"/>
              </a:rPr>
              <a:t>Stool consistency is not considered here </a:t>
            </a:r>
            <a:endParaRPr lang="en-US">
              <a:solidFill>
                <a:srgbClr val="000000"/>
              </a:solidFill>
              <a:effectLst/>
              <a:latin typeface="Calibri"/>
              <a:cs typeface="Calibri" panose="020F0502020204030204"/>
            </a:endParaRPr>
          </a:p>
        </p:txBody>
      </p:sp>
      <p:pic>
        <p:nvPicPr>
          <p:cNvPr id="8" name="Picture 7">
            <a:extLst>
              <a:ext uri="{FF2B5EF4-FFF2-40B4-BE49-F238E27FC236}">
                <a16:creationId xmlns:a16="http://schemas.microsoft.com/office/drawing/2014/main" id="{ACB62701-6269-6BE1-7ABA-4DEF1DE44615}"/>
              </a:ext>
            </a:extLst>
          </p:cNvPr>
          <p:cNvPicPr>
            <a:picLocks noChangeAspect="1"/>
          </p:cNvPicPr>
          <p:nvPr/>
        </p:nvPicPr>
        <p:blipFill>
          <a:blip r:embed="rId3"/>
          <a:stretch>
            <a:fillRect/>
          </a:stretch>
        </p:blipFill>
        <p:spPr>
          <a:xfrm>
            <a:off x="414212" y="1284646"/>
            <a:ext cx="10104120" cy="1574157"/>
          </a:xfrm>
          <a:prstGeom prst="rect">
            <a:avLst/>
          </a:prstGeom>
        </p:spPr>
      </p:pic>
    </p:spTree>
    <p:extLst>
      <p:ext uri="{BB962C8B-B14F-4D97-AF65-F5344CB8AC3E}">
        <p14:creationId xmlns:p14="http://schemas.microsoft.com/office/powerpoint/2010/main" val="429055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a:cs typeface="Calibri Light"/>
              </a:rPr>
              <a:t>MDS Section H0500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839830"/>
            <a:ext cx="11227915" cy="5337133"/>
          </a:xfrm>
        </p:spPr>
        <p:txBody>
          <a:bodyPr vert="horz" lIns="91440" tIns="45720" rIns="91440" bIns="45720" rtlCol="0" anchor="t">
            <a:normAutofit/>
          </a:bodyPr>
          <a:lstStyle/>
          <a:p>
            <a:pPr marL="0" indent="0">
              <a:buNone/>
            </a:pPr>
            <a:r>
              <a:rPr lang="en-US">
                <a:solidFill>
                  <a:srgbClr val="000000"/>
                </a:solidFill>
                <a:latin typeface="Calibri"/>
                <a:cs typeface="Calibri"/>
              </a:rPr>
              <a:t>Bowel Toileting Program – 7-day lookback</a:t>
            </a:r>
          </a:p>
          <a:p>
            <a:pPr marL="0" indent="0">
              <a:buNone/>
            </a:pPr>
            <a:endParaRPr lang="en-US">
              <a:cs typeface="Calibri" panose="020F0502020204030204"/>
            </a:endParaRPr>
          </a:p>
          <a:p>
            <a:pPr lvl="1"/>
            <a:endParaRPr lang="en-US">
              <a:cs typeface="Calibri" panose="020F0502020204030204"/>
            </a:endParaRPr>
          </a:p>
          <a:p>
            <a:pPr lvl="1"/>
            <a:endParaRPr lang="en-US">
              <a:cs typeface="Calibri" panose="020F0502020204030204"/>
            </a:endParaRPr>
          </a:p>
          <a:p>
            <a:pPr lvl="1"/>
            <a:endParaRPr lang="en-US">
              <a:cs typeface="Calibri" panose="020F0502020204030204"/>
            </a:endParaRPr>
          </a:p>
          <a:p>
            <a:pPr lvl="1"/>
            <a:r>
              <a:rPr lang="en-US">
                <a:cs typeface="Calibri" panose="020F0502020204030204"/>
              </a:rPr>
              <a:t>Program must meet 3 requirements:</a:t>
            </a:r>
          </a:p>
          <a:p>
            <a:pPr lvl="2"/>
            <a:r>
              <a:rPr lang="en-US">
                <a:cs typeface="Calibri" panose="020F0502020204030204"/>
              </a:rPr>
              <a:t>Resident specific toileting program based on resident’s unique bowel pattern</a:t>
            </a:r>
          </a:p>
          <a:p>
            <a:pPr lvl="2"/>
            <a:r>
              <a:rPr lang="en-US">
                <a:cs typeface="Calibri" panose="020F0502020204030204"/>
              </a:rPr>
              <a:t>Evidence that the program was communicated to the staff (and resident) verbally and written (Care Plan, flow records, </a:t>
            </a:r>
            <a:r>
              <a:rPr lang="en-US" err="1">
                <a:cs typeface="Calibri" panose="020F0502020204030204"/>
              </a:rPr>
              <a:t>etc</a:t>
            </a:r>
            <a:r>
              <a:rPr lang="en-US">
                <a:cs typeface="Calibri" panose="020F0502020204030204"/>
              </a:rPr>
              <a:t>)</a:t>
            </a:r>
          </a:p>
          <a:p>
            <a:pPr lvl="2"/>
            <a:r>
              <a:rPr lang="en-US">
                <a:cs typeface="Calibri" panose="020F0502020204030204"/>
              </a:rPr>
              <a:t>Notation of resident’s response to the program</a:t>
            </a:r>
          </a:p>
        </p:txBody>
      </p:sp>
      <p:pic>
        <p:nvPicPr>
          <p:cNvPr id="8" name="Picture 7">
            <a:extLst>
              <a:ext uri="{FF2B5EF4-FFF2-40B4-BE49-F238E27FC236}">
                <a16:creationId xmlns:a16="http://schemas.microsoft.com/office/drawing/2014/main" id="{EB374ED9-3998-FBF0-91FF-93F6B843CAB6}"/>
              </a:ext>
            </a:extLst>
          </p:cNvPr>
          <p:cNvPicPr>
            <a:picLocks noChangeAspect="1"/>
          </p:cNvPicPr>
          <p:nvPr/>
        </p:nvPicPr>
        <p:blipFill>
          <a:blip r:embed="rId3"/>
          <a:stretch>
            <a:fillRect/>
          </a:stretch>
        </p:blipFill>
        <p:spPr>
          <a:xfrm>
            <a:off x="207177" y="1454141"/>
            <a:ext cx="10104120" cy="1006997"/>
          </a:xfrm>
          <a:prstGeom prst="rect">
            <a:avLst/>
          </a:prstGeom>
        </p:spPr>
      </p:pic>
    </p:spTree>
    <p:extLst>
      <p:ext uri="{BB962C8B-B14F-4D97-AF65-F5344CB8AC3E}">
        <p14:creationId xmlns:p14="http://schemas.microsoft.com/office/powerpoint/2010/main" val="1962677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516B8A8-703F-459F-A9E7-C8832923FA1D}"/>
              </a:ext>
            </a:extLst>
          </p:cNvPr>
          <p:cNvSpPr/>
          <p:nvPr/>
        </p:nvSpPr>
        <p:spPr>
          <a:xfrm>
            <a:off x="0" y="6451933"/>
            <a:ext cx="12192000" cy="406067"/>
          </a:xfrm>
          <a:prstGeom prst="rect">
            <a:avLst/>
          </a:prstGeom>
          <a:solidFill>
            <a:srgbClr val="C72032"/>
          </a:solidFill>
          <a:ln>
            <a:solidFill>
              <a:srgbClr val="C720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Montserrat" panose="00000500000000000000" pitchFamily="2" charset="0"/>
            </a:endParaRPr>
          </a:p>
        </p:txBody>
      </p:sp>
      <p:pic>
        <p:nvPicPr>
          <p:cNvPr id="7" name="Picture 6" descr="Logo&#10;&#10;Description automatically generated">
            <a:extLst>
              <a:ext uri="{FF2B5EF4-FFF2-40B4-BE49-F238E27FC236}">
                <a16:creationId xmlns:a16="http://schemas.microsoft.com/office/drawing/2014/main" id="{3D1A405B-AF96-49B3-9EB2-F8DFD07F8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85" y="5757748"/>
            <a:ext cx="982477" cy="1068258"/>
          </a:xfrm>
          <a:prstGeom prst="rect">
            <a:avLst/>
          </a:prstGeom>
        </p:spPr>
      </p:pic>
      <p:sp>
        <p:nvSpPr>
          <p:cNvPr id="9" name="TextBox 8">
            <a:extLst>
              <a:ext uri="{FF2B5EF4-FFF2-40B4-BE49-F238E27FC236}">
                <a16:creationId xmlns:a16="http://schemas.microsoft.com/office/drawing/2014/main" id="{6F9D8DD6-A372-4EAF-8439-C205E32A33FB}"/>
              </a:ext>
            </a:extLst>
          </p:cNvPr>
          <p:cNvSpPr txBox="1"/>
          <p:nvPr/>
        </p:nvSpPr>
        <p:spPr>
          <a:xfrm>
            <a:off x="1122217" y="6478911"/>
            <a:ext cx="11055927" cy="369332"/>
          </a:xfrm>
          <a:prstGeom prst="rect">
            <a:avLst/>
          </a:prstGeom>
          <a:noFill/>
        </p:spPr>
        <p:txBody>
          <a:bodyPr wrap="square">
            <a:spAutoFit/>
          </a:bodyPr>
          <a:lstStyle/>
          <a:p>
            <a:r>
              <a:rPr lang="en-US" sz="900">
                <a:solidFill>
                  <a:schemeClr val="bg1"/>
                </a:solidFill>
                <a:effectLst/>
                <a:latin typeface="Montserrat" panose="00000500000000000000" pitchFamily="2" charset="0"/>
              </a:rPr>
              <a:t>Therapy services and intellectual property provided by Functional Pathways. ©2022 All rights reserved. This information and materials were created by and is proprietary to Functional Pathways of Tennessee, LLC. Any unauthorized use, dissemination, distribution, or copying of this information and material, in whole or in part, is strictly prohibited.</a:t>
            </a:r>
            <a:endParaRPr lang="en-US" sz="1200">
              <a:solidFill>
                <a:schemeClr val="bg1"/>
              </a:solidFill>
              <a:latin typeface="Montserrat" panose="00000500000000000000" pitchFamily="2" charset="0"/>
            </a:endParaRPr>
          </a:p>
        </p:txBody>
      </p:sp>
      <p:sp>
        <p:nvSpPr>
          <p:cNvPr id="2" name="Title 1">
            <a:extLst>
              <a:ext uri="{FF2B5EF4-FFF2-40B4-BE49-F238E27FC236}">
                <a16:creationId xmlns:a16="http://schemas.microsoft.com/office/drawing/2014/main" id="{C131AF3B-CA67-18EB-0A15-3F7716DA83A3}"/>
              </a:ext>
            </a:extLst>
          </p:cNvPr>
          <p:cNvSpPr>
            <a:spLocks noGrp="1"/>
          </p:cNvSpPr>
          <p:nvPr>
            <p:ph type="title"/>
          </p:nvPr>
        </p:nvSpPr>
        <p:spPr>
          <a:xfrm>
            <a:off x="125885" y="31994"/>
            <a:ext cx="11227915" cy="807836"/>
          </a:xfrm>
        </p:spPr>
        <p:txBody>
          <a:bodyPr>
            <a:normAutofit/>
          </a:bodyPr>
          <a:lstStyle/>
          <a:p>
            <a:r>
              <a:rPr lang="en-US" b="1" i="1">
                <a:cs typeface="Calibri Light"/>
              </a:rPr>
              <a:t>MDS Section H0600</a:t>
            </a:r>
            <a:endParaRPr lang="en-US" b="1" i="1"/>
          </a:p>
        </p:txBody>
      </p:sp>
      <p:sp>
        <p:nvSpPr>
          <p:cNvPr id="3" name="Content Placeholder 2">
            <a:extLst>
              <a:ext uri="{FF2B5EF4-FFF2-40B4-BE49-F238E27FC236}">
                <a16:creationId xmlns:a16="http://schemas.microsoft.com/office/drawing/2014/main" id="{344C8EF7-E4E4-C706-ACE0-27A2595DE45D}"/>
              </a:ext>
            </a:extLst>
          </p:cNvPr>
          <p:cNvSpPr>
            <a:spLocks noGrp="1"/>
          </p:cNvSpPr>
          <p:nvPr>
            <p:ph idx="1"/>
          </p:nvPr>
        </p:nvSpPr>
        <p:spPr>
          <a:xfrm>
            <a:off x="125885" y="839830"/>
            <a:ext cx="11227915" cy="5337133"/>
          </a:xfrm>
        </p:spPr>
        <p:txBody>
          <a:bodyPr vert="horz" lIns="91440" tIns="45720" rIns="91440" bIns="45720" rtlCol="0" anchor="t">
            <a:normAutofit/>
          </a:bodyPr>
          <a:lstStyle/>
          <a:p>
            <a:pPr marL="0" indent="0">
              <a:buNone/>
            </a:pPr>
            <a:r>
              <a:rPr lang="en-US">
                <a:solidFill>
                  <a:srgbClr val="000000"/>
                </a:solidFill>
                <a:latin typeface="Calibri"/>
                <a:cs typeface="Calibri"/>
              </a:rPr>
              <a:t>Bowel Patterns – 7-day lookback</a:t>
            </a:r>
          </a:p>
          <a:p>
            <a:pPr marL="0" indent="0">
              <a:buNone/>
            </a:pPr>
            <a:endParaRPr lang="en-US">
              <a:cs typeface="Calibri" panose="020F0502020204030204"/>
            </a:endParaRPr>
          </a:p>
          <a:p>
            <a:pPr lvl="1"/>
            <a:endParaRPr lang="en-US">
              <a:cs typeface="Calibri" panose="020F0502020204030204"/>
            </a:endParaRPr>
          </a:p>
          <a:p>
            <a:pPr lvl="1"/>
            <a:endParaRPr lang="en-US">
              <a:cs typeface="Calibri" panose="020F0502020204030204"/>
            </a:endParaRPr>
          </a:p>
          <a:p>
            <a:pPr marL="457200" lvl="1" indent="0">
              <a:buNone/>
            </a:pPr>
            <a:r>
              <a:rPr lang="en-US" b="1" i="1">
                <a:cs typeface="Calibri" panose="020F0502020204030204"/>
              </a:rPr>
              <a:t>Constipation</a:t>
            </a:r>
            <a:r>
              <a:rPr lang="en-US">
                <a:cs typeface="Calibri" panose="020F0502020204030204"/>
              </a:rPr>
              <a:t> = 2 or fewer bowel movements in the last 7 days OR if for most bowel movements stool is hard and difficult to pass – no matter what the frequency.</a:t>
            </a:r>
          </a:p>
          <a:p>
            <a:pPr marL="457200" lvl="1" indent="0">
              <a:buNone/>
            </a:pPr>
            <a:r>
              <a:rPr lang="en-US" b="1" i="1">
                <a:cs typeface="Calibri" panose="020F0502020204030204"/>
              </a:rPr>
              <a:t>Fecal Impaction </a:t>
            </a:r>
            <a:r>
              <a:rPr lang="en-US">
                <a:cs typeface="Calibri" panose="020F0502020204030204"/>
              </a:rPr>
              <a:t>= large mass of dry, hard stool in the rectum.  Resident may be unable to pass the mass without assistance.  Watery stool may move around the mass and leak out, causing soiling.  Caused by chronic constipation – but is not synonymous with constipation.</a:t>
            </a:r>
          </a:p>
          <a:p>
            <a:pPr marL="457200" lvl="1" indent="0">
              <a:buNone/>
            </a:pPr>
            <a:endParaRPr lang="en-US">
              <a:cs typeface="Calibri" panose="020F0502020204030204"/>
            </a:endParaRPr>
          </a:p>
        </p:txBody>
      </p:sp>
      <p:pic>
        <p:nvPicPr>
          <p:cNvPr id="6" name="Picture 5">
            <a:extLst>
              <a:ext uri="{FF2B5EF4-FFF2-40B4-BE49-F238E27FC236}">
                <a16:creationId xmlns:a16="http://schemas.microsoft.com/office/drawing/2014/main" id="{7745FB75-476B-18C3-5EAC-522892D8D66C}"/>
              </a:ext>
            </a:extLst>
          </p:cNvPr>
          <p:cNvPicPr>
            <a:picLocks noChangeAspect="1"/>
          </p:cNvPicPr>
          <p:nvPr/>
        </p:nvPicPr>
        <p:blipFill>
          <a:blip r:embed="rId3"/>
          <a:stretch>
            <a:fillRect/>
          </a:stretch>
        </p:blipFill>
        <p:spPr>
          <a:xfrm>
            <a:off x="310695" y="1406476"/>
            <a:ext cx="10104120" cy="1030147"/>
          </a:xfrm>
          <a:prstGeom prst="rect">
            <a:avLst/>
          </a:prstGeom>
        </p:spPr>
      </p:pic>
    </p:spTree>
    <p:extLst>
      <p:ext uri="{BB962C8B-B14F-4D97-AF65-F5344CB8AC3E}">
        <p14:creationId xmlns:p14="http://schemas.microsoft.com/office/powerpoint/2010/main" val="2080062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BAE4C-00E0-3515-4A6B-BF3DE2977449}"/>
              </a:ext>
            </a:extLst>
          </p:cNvPr>
          <p:cNvSpPr>
            <a:spLocks noGrp="1"/>
          </p:cNvSpPr>
          <p:nvPr>
            <p:ph type="title"/>
          </p:nvPr>
        </p:nvSpPr>
        <p:spPr>
          <a:xfrm>
            <a:off x="189781" y="365125"/>
            <a:ext cx="11164019" cy="954717"/>
          </a:xfrm>
        </p:spPr>
        <p:txBody>
          <a:bodyPr/>
          <a:lstStyle/>
          <a:p>
            <a:pPr algn="ctr"/>
            <a:r>
              <a:rPr lang="en-US" b="1"/>
              <a:t>MDS Section I</a:t>
            </a:r>
          </a:p>
        </p:txBody>
      </p:sp>
      <p:pic>
        <p:nvPicPr>
          <p:cNvPr id="5" name="Content Placeholder 4" descr="Text&#10;&#10;Description automatically generated">
            <a:extLst>
              <a:ext uri="{FF2B5EF4-FFF2-40B4-BE49-F238E27FC236}">
                <a16:creationId xmlns:a16="http://schemas.microsoft.com/office/drawing/2014/main" id="{10B7C742-B868-AC51-F6FC-13DBD1F4E091}"/>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49902" y="1437437"/>
            <a:ext cx="7453065" cy="4968710"/>
          </a:xfrm>
        </p:spPr>
      </p:pic>
    </p:spTree>
    <p:extLst>
      <p:ext uri="{BB962C8B-B14F-4D97-AF65-F5344CB8AC3E}">
        <p14:creationId xmlns:p14="http://schemas.microsoft.com/office/powerpoint/2010/main" val="41148357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4a2f9cf-ada6-4cd9-af91-2ec08b7f8fee" xsi:nil="true"/>
    <lcf76f155ced4ddcb4097134ff3c332f xmlns="b7f7bd2e-be49-4e67-b5b0-77e83e1a104c">
      <Terms xmlns="http://schemas.microsoft.com/office/infopath/2007/PartnerControls"/>
    </lcf76f155ced4ddcb4097134ff3c332f>
    <SharedWithUsers xmlns="54a2f9cf-ada6-4cd9-af91-2ec08b7f8fee">
      <UserInfo>
        <DisplayName>Nathanael Rutherford</DisplayName>
        <AccountId>22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148A81397C4743B78FEC3D9E6972FD" ma:contentTypeVersion="17" ma:contentTypeDescription="Create a new document." ma:contentTypeScope="" ma:versionID="5dc413d061c91676ccb01b45c2cdfdb4">
  <xsd:schema xmlns:xsd="http://www.w3.org/2001/XMLSchema" xmlns:xs="http://www.w3.org/2001/XMLSchema" xmlns:p="http://schemas.microsoft.com/office/2006/metadata/properties" xmlns:ns2="b7f7bd2e-be49-4e67-b5b0-77e83e1a104c" xmlns:ns3="54a2f9cf-ada6-4cd9-af91-2ec08b7f8fee" targetNamespace="http://schemas.microsoft.com/office/2006/metadata/properties" ma:root="true" ma:fieldsID="a84c346cb11636b33d7863ce6918fdc4" ns2:_="" ns3:_="">
    <xsd:import namespace="b7f7bd2e-be49-4e67-b5b0-77e83e1a104c"/>
    <xsd:import namespace="54a2f9cf-ada6-4cd9-af91-2ec08b7f8fe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CR"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f7bd2e-be49-4e67-b5b0-77e83e1a10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d54496a-913c-4a5f-83c7-b5de1ed7448b"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a2f9cf-ada6-4cd9-af91-2ec08b7f8fe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d844a34-9e9e-4759-8afd-bc9895de3120}" ma:internalName="TaxCatchAll" ma:showField="CatchAllData" ma:web="54a2f9cf-ada6-4cd9-af91-2ec08b7f8fee">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674940-7EF0-4C6B-B198-5EB011FB4200}">
  <ds:schemaRefs>
    <ds:schemaRef ds:uri="http://schemas.microsoft.com/sharepoint/v3/contenttype/forms"/>
  </ds:schemaRefs>
</ds:datastoreItem>
</file>

<file path=customXml/itemProps2.xml><?xml version="1.0" encoding="utf-8"?>
<ds:datastoreItem xmlns:ds="http://schemas.openxmlformats.org/officeDocument/2006/customXml" ds:itemID="{0000A4A8-9D81-425E-9387-247C6F48F7B0}">
  <ds:schemaRefs>
    <ds:schemaRef ds:uri="54a2f9cf-ada6-4cd9-af91-2ec08b7f8fee"/>
    <ds:schemaRef ds:uri="b7f7bd2e-be49-4e67-b5b0-77e83e1a104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FF54308-A0B9-426F-992C-4EE59A2D5D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f7bd2e-be49-4e67-b5b0-77e83e1a104c"/>
    <ds:schemaRef ds:uri="54a2f9cf-ada6-4cd9-af91-2ec08b7f8f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87</TotalTime>
  <Words>4640</Words>
  <Application>Microsoft Office PowerPoint</Application>
  <PresentationFormat>Widescreen</PresentationFormat>
  <Paragraphs>551</Paragraphs>
  <Slides>38</Slides>
  <Notes>4</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MDS Sections H, I &amp; J</vt:lpstr>
      <vt:lpstr>MDS Section H0100:</vt:lpstr>
      <vt:lpstr>MDS Section H0200</vt:lpstr>
      <vt:lpstr>MDS Section H0300</vt:lpstr>
      <vt:lpstr>MDS Section H0400</vt:lpstr>
      <vt:lpstr>MDS Section H0500</vt:lpstr>
      <vt:lpstr>MDS Section H0600</vt:lpstr>
      <vt:lpstr>MDS Section I</vt:lpstr>
      <vt:lpstr>MDS Section I</vt:lpstr>
      <vt:lpstr>MDS Section I0020</vt:lpstr>
      <vt:lpstr>MDS Section I0020 - Primary Medical Condition </vt:lpstr>
      <vt:lpstr>MDS Section I – Active Diagnoses in the last 7 Days</vt:lpstr>
      <vt:lpstr>MDS Section I – Active Diagnoses in the last 7 Days</vt:lpstr>
      <vt:lpstr>MDS Section I – Active Diagnoses in the last 7 Days</vt:lpstr>
      <vt:lpstr>MDS Section I – Active Diagnoses in the last 7 Days</vt:lpstr>
      <vt:lpstr>MDS Section I – Active Diagnoses in the last 7 Days</vt:lpstr>
      <vt:lpstr>MDS Section I – Active Diagnoses</vt:lpstr>
      <vt:lpstr>MDS Section J– Health Conditions</vt:lpstr>
      <vt:lpstr>MDS Section J0100</vt:lpstr>
      <vt:lpstr>MDS Section J0200</vt:lpstr>
      <vt:lpstr>MDS Section J0300-J0600 -  Pain Presence</vt:lpstr>
      <vt:lpstr>MDS Section J0300-J0600 – Pain Interview</vt:lpstr>
      <vt:lpstr>MDS Section J0700 – J0800</vt:lpstr>
      <vt:lpstr>MDS Section J0850</vt:lpstr>
      <vt:lpstr>MDS Section J1100</vt:lpstr>
      <vt:lpstr>MDS Section J1300 – J1400</vt:lpstr>
      <vt:lpstr>MDS Section J1550</vt:lpstr>
      <vt:lpstr>MDS Section J1700</vt:lpstr>
      <vt:lpstr>MDS Section J1800</vt:lpstr>
      <vt:lpstr>MDS Section J1900</vt:lpstr>
      <vt:lpstr>MDS Section J2000</vt:lpstr>
      <vt:lpstr>MDS Section J2100</vt:lpstr>
      <vt:lpstr>MDS Section J2300 – J5000</vt:lpstr>
      <vt:lpstr>MDS Section J2300 – J5000</vt:lpstr>
      <vt:lpstr>MDS Section J2300 – J5000</vt:lpstr>
      <vt:lpstr>Section H-J 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Reuss</dc:creator>
  <cp:lastModifiedBy>Karen Welsh</cp:lastModifiedBy>
  <cp:revision>3</cp:revision>
  <dcterms:created xsi:type="dcterms:W3CDTF">2021-02-02T18:52:21Z</dcterms:created>
  <dcterms:modified xsi:type="dcterms:W3CDTF">2024-06-21T19:14:27Z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0x010100B7148A81397C4743B78FEC3D9E6972FD</vt:lpwstr>
  </property>
  <property fmtid="{D5CDD505-2E9C-101B-9397-08002B2CF9AE}" pid="3" name="MediaServiceImageTags">
    <vt:lpwstr/>
  </property>
</Properties>
</file>